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46"/>
  </p:handoutMasterIdLst>
  <p:sldIdLst>
    <p:sldId id="536" r:id="rId3"/>
    <p:sldId id="433" r:id="rId4"/>
    <p:sldId id="673" r:id="rId6"/>
    <p:sldId id="432" r:id="rId7"/>
    <p:sldId id="382" r:id="rId8"/>
    <p:sldId id="332" r:id="rId9"/>
    <p:sldId id="485" r:id="rId10"/>
    <p:sldId id="661" r:id="rId11"/>
    <p:sldId id="662" r:id="rId12"/>
    <p:sldId id="664" r:id="rId13"/>
    <p:sldId id="663" r:id="rId14"/>
    <p:sldId id="684" r:id="rId15"/>
    <p:sldId id="666" r:id="rId16"/>
    <p:sldId id="667" r:id="rId17"/>
    <p:sldId id="668" r:id="rId18"/>
    <p:sldId id="723" r:id="rId19"/>
    <p:sldId id="724" r:id="rId20"/>
    <p:sldId id="725" r:id="rId21"/>
    <p:sldId id="726" r:id="rId22"/>
    <p:sldId id="727" r:id="rId23"/>
    <p:sldId id="728" r:id="rId24"/>
    <p:sldId id="746" r:id="rId25"/>
    <p:sldId id="669" r:id="rId26"/>
    <p:sldId id="670" r:id="rId27"/>
    <p:sldId id="729" r:id="rId28"/>
    <p:sldId id="730" r:id="rId29"/>
    <p:sldId id="731" r:id="rId30"/>
    <p:sldId id="732" r:id="rId31"/>
    <p:sldId id="671" r:id="rId32"/>
    <p:sldId id="733" r:id="rId33"/>
    <p:sldId id="734" r:id="rId34"/>
    <p:sldId id="735" r:id="rId35"/>
    <p:sldId id="736" r:id="rId36"/>
    <p:sldId id="737" r:id="rId37"/>
    <p:sldId id="738" r:id="rId38"/>
    <p:sldId id="739" r:id="rId39"/>
    <p:sldId id="740" r:id="rId40"/>
    <p:sldId id="741" r:id="rId41"/>
    <p:sldId id="743" r:id="rId42"/>
    <p:sldId id="744" r:id="rId43"/>
    <p:sldId id="778" r:id="rId44"/>
    <p:sldId id="262" r:id="rId45"/>
  </p:sldIdLst>
  <p:sldSz cx="12192000" cy="6858000"/>
  <p:notesSz cx="6858000" cy="9144000"/>
  <p:embeddedFontLst>
    <p:embeddedFont>
      <p:font typeface="微软雅黑" panose="020B0503020204020204" charset="-122"/>
      <p:regular r:id="rId50"/>
    </p:embeddedFont>
    <p:embeddedFont>
      <p:font typeface="思源黑体 Regular" panose="020B0500000000000000" charset="-122"/>
      <p:regular r:id="rId51"/>
    </p:embeddedFont>
    <p:embeddedFont>
      <p:font typeface="思源黑体 Medium" panose="020B0600000000000000" charset="-122"/>
      <p:regular r:id="rId52"/>
    </p:embeddedFont>
    <p:embeddedFont>
      <p:font typeface="思源黑体 Light" panose="020B0300000000000000" charset="-122"/>
      <p:regular r:id="rId53"/>
    </p:embeddedFont>
    <p:embeddedFont>
      <p:font typeface="Calibri" panose="020F0502020204030204" charset="0"/>
      <p:regular r:id="rId54"/>
      <p:bold r:id="rId55"/>
      <p:italic r:id="rId56"/>
      <p:boldItalic r:id="rId57"/>
    </p:embeddedFont>
  </p:embeddedFontLst>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74" userDrawn="1">
          <p15:clr>
            <a:srgbClr val="A4A3A4"/>
          </p15:clr>
        </p15:guide>
        <p15:guide id="2" pos="2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57B32"/>
    <a:srgbClr val="7F7F7F"/>
    <a:srgbClr val="7BD732"/>
    <a:srgbClr val="1965DC"/>
    <a:srgbClr val="000000"/>
    <a:srgbClr val="FF8B3E"/>
    <a:srgbClr val="F08437"/>
    <a:srgbClr val="5DADF7"/>
    <a:srgbClr val="235B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83" d="100"/>
          <a:sy n="83" d="100"/>
        </p:scale>
        <p:origin x="667" y="62"/>
      </p:cViewPr>
      <p:guideLst>
        <p:guide orient="horz" pos="974"/>
        <p:guide pos="26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166.xml"/><Relationship Id="rId57" Type="http://schemas.openxmlformats.org/officeDocument/2006/relationships/font" Target="fonts/font8.fntdata"/><Relationship Id="rId56" Type="http://schemas.openxmlformats.org/officeDocument/2006/relationships/font" Target="fonts/font7.fntdata"/><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notesMaster" Target="notesMasters/notesMaster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657" y="1143000"/>
            <a:ext cx="5486686"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微生物在多种癌症类型中被检测到，包括在假定的无菌器官中，但它们在人类中影响肿瘤发生或抗肿瘤反应的背景尚不清楚。我们最近开发了宿主-微生物相互作用的单细胞分析(SAHMI)，这是一种从宿主组织的单细胞测序中恢复和去噪微生物信号的计算管道。在这里，我们使用SAHMI在两个人类胰腺癌队列中询问肿瘤-微生物组的相互作用。我们在肿瘤子集中鉴定出体细胞相关细菌，在非恶性组织中几乎不存在。这些细菌主要与肿瘤细胞配对，它们的存在与细胞类型特异性基因表达和通路活性有关，包括细胞运动和免疫信号。建模结果表明，肿瘤浸润淋巴细胞与感染组织中的T细胞非常相似。最后，利用多个独立的数据集，细胞相关细菌的特征可以预测临床预后。肿瘤-微生物组的串扰可能调节胰腺癌的肿瘤发生，对临床管理具有意义。</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基于前人的公共数据，统计出了</a:t>
            </a:r>
            <a:r>
              <a:rPr lang="en-US" altLang="zh-CN"/>
              <a:t> </a:t>
            </a:r>
            <a:r>
              <a:rPr lang="zh-CN" altLang="en-US"/>
              <a:t>图</a:t>
            </a:r>
            <a:r>
              <a:rPr lang="en-US" altLang="zh-CN"/>
              <a:t> 1 C</a:t>
            </a:r>
            <a:r>
              <a:rPr lang="zh-CN" altLang="en-US"/>
              <a:t>，纵坐标为</a:t>
            </a:r>
            <a:r>
              <a:rPr lang="en-US" altLang="zh-CN"/>
              <a:t> reads </a:t>
            </a:r>
            <a:r>
              <a:rPr lang="zh-CN" altLang="en-US"/>
              <a:t>数目，横坐标为物种</a:t>
            </a:r>
            <a:r>
              <a:rPr lang="zh-CN" altLang="en-US"/>
              <a:t>信息</a:t>
            </a:r>
            <a:endParaRPr lang="zh-CN" altLang="en-US"/>
          </a:p>
          <a:p>
            <a:r>
              <a:rPr lang="zh-CN" altLang="en-US"/>
              <a:t>Kraken2Uniq将94%的reads分类为人类(SD = 4%)， 4%的reads分类为未分类(SD = 3%)，它在总共1,962属和7,236种中解析了0.6%的微观属水平(SD = 0.2%)(图1C)。</a:t>
            </a:r>
            <a:endParaRPr lang="zh-CN" altLang="en-US"/>
          </a:p>
          <a:p>
            <a:r>
              <a:rPr lang="zh-CN" altLang="en-US"/>
              <a:t>作者使用了SAHMI kCT，它确定了真正的分类群，在细胞和样本中</a:t>
            </a:r>
            <a:r>
              <a:rPr lang="en-US" altLang="zh-CN"/>
              <a:t>reads</a:t>
            </a:r>
            <a:r>
              <a:rPr lang="zh-CN" altLang="en-US"/>
              <a:t>数量与总k-mers和唯一k-mers的数量之间具有显著相关性。我们观察到相关值的范围很广(图1D)，在所有相关中，只有很小一部分分类群(9,198个分类群中的2,565个[28%])符合显著性标准。</a:t>
            </a:r>
            <a:endParaRPr lang="zh-CN" altLang="en-US"/>
          </a:p>
          <a:p>
            <a:r>
              <a:rPr lang="zh-CN" altLang="en-US"/>
              <a:t>scPDA1和scPDA2中所有被检测物种的散点图。每个点代表一个物种。x轴，样本中给定物种的总k-mers数量与唯一k-mers数量之间的物种斯皮尔曼相关值;y轴，</a:t>
            </a:r>
            <a:r>
              <a:rPr lang="zh-CN" altLang="en-US"/>
              <a:t>每个细胞中指定给定物种的总k-mers数量与唯一k-mers数量之间的斯皮尔曼相关值。真物种在这两项指标上都有显著的相关性。</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使用</a:t>
            </a:r>
            <a:r>
              <a:rPr lang="en-US" altLang="zh-CN"/>
              <a:t> </a:t>
            </a:r>
            <a:r>
              <a:rPr lang="zh-CN" altLang="en-US"/>
              <a:t>公共数据做出分析，重要类群左侧三图，其微生物频率高于过滤阈值，会被筛掉，而大多数类群，包括常见污染物，如右侧三土</a:t>
            </a:r>
            <a:r>
              <a:rPr lang="zh-CN" altLang="en-US">
                <a:sym typeface="+mn-ea"/>
              </a:rPr>
              <a:t>（低于阈值）</a:t>
            </a:r>
            <a:r>
              <a:rPr lang="zh-CN" altLang="en-US"/>
              <a:t>，检测到的水平与细胞系数据一致，</a:t>
            </a:r>
            <a:endParaRPr lang="zh-CN" altLang="en-US"/>
          </a:p>
          <a:p>
            <a:r>
              <a:rPr lang="zh-CN" altLang="en-US"/>
              <a:t>因此，每个样本中只有少数reads(平均0.01%)和taxa(平均2%)通过了所有SAHMI去噪标准，并被保留用于进一步的分析</a:t>
            </a:r>
            <a:r>
              <a:rPr lang="en-US" altLang="zh-CN"/>
              <a:t>.作为一项额外措施，我们检查了最近发现的常见污染物的数据</a:t>
            </a:r>
            <a:endParaRPr lang="en-US" altLang="zh-CN"/>
          </a:p>
          <a:p>
            <a:r>
              <a:rPr lang="zh-CN" altLang="en-US"/>
              <a:t>上图为不同菌种</a:t>
            </a:r>
            <a:r>
              <a:rPr lang="en-US" altLang="zh-CN"/>
              <a:t> </a:t>
            </a:r>
            <a:r>
              <a:rPr lang="zh-CN" altLang="en-US"/>
              <a:t>横坐标为每</a:t>
            </a:r>
            <a:r>
              <a:rPr lang="zh-CN" altLang="en-US"/>
              <a:t>百万数量</a:t>
            </a:r>
            <a:r>
              <a:rPr lang="en-US" altLang="zh-CN"/>
              <a:t> </a:t>
            </a:r>
            <a:r>
              <a:rPr lang="zh-CN" altLang="en-US"/>
              <a:t>纵坐标为量纲，可视化了</a:t>
            </a:r>
            <a:r>
              <a:rPr lang="zh-CN" altLang="en-US"/>
              <a:t>分布。左侧3个样地为污染和噪声阈值以上的物种。右边的三个地块是污染物。</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这里作者通过</a:t>
            </a:r>
            <a:r>
              <a:rPr lang="en-US" altLang="zh-CN"/>
              <a:t> </a:t>
            </a:r>
            <a:r>
              <a:rPr lang="zh-CN" altLang="en-US"/>
              <a:t>对物种的</a:t>
            </a:r>
            <a:r>
              <a:rPr lang="en-US" altLang="zh-CN"/>
              <a:t>reads </a:t>
            </a:r>
            <a:r>
              <a:rPr lang="zh-CN" altLang="en-US"/>
              <a:t>进行分类，选取了对应物种的</a:t>
            </a:r>
            <a:r>
              <a:rPr lang="en-US" altLang="zh-CN"/>
              <a:t>reads </a:t>
            </a:r>
            <a:r>
              <a:rPr lang="zh-CN" altLang="en-US"/>
              <a:t>通过</a:t>
            </a:r>
            <a:r>
              <a:rPr lang="en-US" altLang="zh-CN"/>
              <a:t> STAR </a:t>
            </a:r>
            <a:r>
              <a:rPr lang="zh-CN" altLang="en-US"/>
              <a:t>软件进行比对参考基因组。在所有的样本和物种中，</a:t>
            </a:r>
            <a:r>
              <a:rPr lang="en-US" altLang="zh-CN"/>
              <a:t> 90% </a:t>
            </a:r>
            <a:r>
              <a:rPr lang="zh-CN" altLang="en-US"/>
              <a:t>以上的</a:t>
            </a:r>
            <a:r>
              <a:rPr lang="en-US" altLang="zh-CN"/>
              <a:t> reads </a:t>
            </a:r>
            <a:r>
              <a:rPr lang="zh-CN" altLang="en-US"/>
              <a:t>可以比对到对应物种的</a:t>
            </a:r>
            <a:r>
              <a:rPr lang="zh-CN" altLang="en-US"/>
              <a:t>参考基因组</a:t>
            </a:r>
            <a:endParaRPr lang="zh-CN" altLang="en-US"/>
          </a:p>
          <a:p>
            <a:r>
              <a:rPr lang="zh-CN" altLang="en-US"/>
              <a:t>映射的读取并不完全偏向特定的区域，这表明它们不是选择</a:t>
            </a:r>
            <a:r>
              <a:rPr lang="zh-CN" altLang="en-US"/>
              <a:t>的(图1F和S1C)</a:t>
            </a:r>
            <a:endParaRPr lang="zh-CN" altLang="en-US"/>
          </a:p>
          <a:p>
            <a:r>
              <a:rPr lang="zh-CN" altLang="en-US"/>
              <a:t>在scPDA1和scPDA2中，reads的基因组定位位置的重叠直方图解析到物种水平，显示reads映射到它们各自基因组中的位置。每种颜色代表一个物种。映射位置按物种比例缩放。纵轴坐标为</a:t>
            </a:r>
            <a:r>
              <a:rPr lang="en-US" altLang="zh-CN"/>
              <a:t> </a:t>
            </a:r>
            <a:r>
              <a:rPr lang="zh-CN" altLang="en-US"/>
              <a:t>比对到的</a:t>
            </a:r>
            <a:r>
              <a:rPr lang="en-US" altLang="zh-CN"/>
              <a:t> reads </a:t>
            </a:r>
            <a:r>
              <a:rPr lang="zh-CN" altLang="en-US"/>
              <a:t>数量，横轴坐标为参考基因组长度归一化后的位置。不同颜色代表不同</a:t>
            </a:r>
            <a:r>
              <a:rPr lang="zh-CN" altLang="en-US"/>
              <a:t>物种。</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箱形图比较可映射到人类基因组的所有reads与微生物组reads的百分比。箱线图显示中位数(直线)、第25和第75百分位(方框)和1.5 - 3四分位间距(胡须)。点代表异常值;Wilcoxon测试。</a:t>
            </a:r>
            <a:endParaRPr lang="zh-CN" altLang="en-US"/>
          </a:p>
          <a:p>
            <a:r>
              <a:rPr lang="zh-CN" altLang="en-US"/>
              <a:t>左边箱子为所有</a:t>
            </a:r>
            <a:r>
              <a:rPr lang="en-US" altLang="zh-CN"/>
              <a:t> reads </a:t>
            </a:r>
            <a:r>
              <a:rPr lang="zh-CN" altLang="en-US"/>
              <a:t>向人类基因组比对的比对率，而右边箱子为此前被定义为微生物的</a:t>
            </a:r>
            <a:r>
              <a:rPr lang="en-US" altLang="zh-CN"/>
              <a:t>reads </a:t>
            </a:r>
            <a:r>
              <a:rPr lang="zh-CN" altLang="en-US"/>
              <a:t>往人类基因组比对</a:t>
            </a:r>
            <a:r>
              <a:rPr lang="zh-CN" altLang="en-US"/>
              <a:t>结果。</a:t>
            </a:r>
            <a:endParaRPr lang="zh-CN" altLang="en-US"/>
          </a:p>
          <a:p>
            <a:r>
              <a:rPr lang="zh-CN" altLang="en-US"/>
              <a:t>尽管我们在最初的分类学分类步骤中排除了人类reads，但我们尝试使用第三种映射算法将去噪的微生物reads映射到人类转录组(Patro et al.， 2017)。每个物种中只有2.5%的SAHMI微生物组读数可映射到人类转录组;当包括所有</a:t>
            </a:r>
            <a:r>
              <a:rPr lang="en-US" altLang="zh-CN"/>
              <a:t>reads</a:t>
            </a:r>
            <a:r>
              <a:rPr lang="zh-CN" altLang="en-US"/>
              <a:t>时，这明显低于整个样本的映射率(Wilcoxon p &lt; 2e 16;图1G)，表明SAHMI对非人类reads的富集。</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为了评估</a:t>
            </a:r>
            <a:r>
              <a:rPr lang="en-US" altLang="zh-CN"/>
              <a:t> </a:t>
            </a:r>
            <a:r>
              <a:rPr lang="zh-CN" altLang="en-US"/>
              <a:t>PDA</a:t>
            </a:r>
            <a:r>
              <a:rPr lang="en-US" altLang="zh-CN"/>
              <a:t> </a:t>
            </a:r>
            <a:r>
              <a:rPr lang="zh-CN" altLang="en-US"/>
              <a:t>微生物可能的生态来源是否在预期范围内，我们使用</a:t>
            </a:r>
            <a:r>
              <a:rPr lang="en-US" altLang="zh-CN"/>
              <a:t> </a:t>
            </a:r>
            <a:r>
              <a:rPr lang="zh-CN" altLang="en-US"/>
              <a:t>mBodyMap </a:t>
            </a:r>
            <a:r>
              <a:rPr lang="en-US" altLang="zh-CN"/>
              <a:t> </a:t>
            </a:r>
            <a:r>
              <a:rPr lang="zh-CN" altLang="en-US"/>
              <a:t>人类微生物组数据库，包含22个体点的60,000多个测序(Jin et al.， 2022)。scPDA分类群的生态来源除呼吸道和血液中的微生物外，主要来自胃肠道的器官(Wilcoxon p &lt; 2e_x0001_ 16;图1 h)。</a:t>
            </a:r>
            <a:endParaRPr lang="zh-CN" altLang="en-US"/>
          </a:p>
          <a:p>
            <a:r>
              <a:rPr lang="zh-CN" altLang="en-US"/>
              <a:t>这些结果是意料之中的，因为胰腺通过胰胰管与胃肠道直接接触(呼吸道生物也被摄入)，并且它与文献一致，将胃肠道细菌与胰腺疾病联系起来(Adolph等人，2019;托马斯和乔宾，2020年)。</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来自多个实验的数据基于作者开发二点软件做的微生物鉴定</a:t>
            </a:r>
            <a:r>
              <a:rPr lang="zh-CN" altLang="en-US"/>
              <a:t>测序。</a:t>
            </a:r>
            <a:endParaRPr lang="zh-CN" altLang="en-US"/>
          </a:p>
          <a:p>
            <a:r>
              <a:rPr lang="zh-CN" altLang="en-US"/>
              <a:t>作者比较了来自scPDA1和scPDA2的微生物图谱与使用其他技术的PDA微生物图谱。其中包括</a:t>
            </a:r>
            <a:endParaRPr lang="zh-CN" altLang="en-US"/>
          </a:p>
          <a:p>
            <a:endParaRPr lang="zh-CN" altLang="en-US"/>
          </a:p>
          <a:p>
            <a:r>
              <a:rPr lang="zh-CN" altLang="en-US"/>
              <a:t>表明scRNA-seq的谱是可重复的，并且scRNA-seq与16S-rDNA数据之间的相关性与RNA-seq与16S-rDNA数据之间的相关性具有可比性，这表明与bulk RNA-seq相比，scRNA-seq在</a:t>
            </a:r>
            <a:r>
              <a:rPr lang="en-US" altLang="zh-CN"/>
              <a:t>reads</a:t>
            </a:r>
            <a:r>
              <a:rPr lang="zh-CN" altLang="en-US"/>
              <a:t>捕获方面没有引入显著的偏差。这些与阳性对照的比较表明，SAHMI定量地识别了scPDA中的相关类群。</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作者使用SAHMI分析了不同的scRNA-seq样本，比较了它们检测到的微生物群落与scPDA1和scPDA2的微生物群落的重叠。分析了包括新冠病毒感染后的数据。在每一项研究中，SAHMI都在受感染的样本中确定了已知的病原体，该病原体并没有在对照组中</a:t>
            </a:r>
            <a:r>
              <a:rPr lang="zh-CN" altLang="en-US"/>
              <a:t>出现。</a:t>
            </a:r>
            <a:endParaRPr lang="zh-CN" altLang="en-US"/>
          </a:p>
          <a:p>
            <a:r>
              <a:rPr lang="zh-CN" altLang="en-US"/>
              <a:t>接下来，我们计算了scPDA和其他PDA微生物组研究之间微生物类群的重叠，并将其与scPDA与这些阴性对照样品在类群中的重叠进行比较。scPDA和PDA数据之间的类群重叠明显更大(Wilcoxon p = 0.029)，尽管采用不同的技术进行了分析(图1J)。与PDA数据的平均重叠系数为0.67。这些结果验证了SAHMI识别适当的组织存在分类群的能力。</a:t>
            </a:r>
            <a:endParaRPr lang="zh-CN" altLang="en-US"/>
          </a:p>
          <a:p>
            <a:endParaRPr lang="zh-CN" altLang="en-US"/>
          </a:p>
          <a:p>
            <a:r>
              <a:rPr lang="zh-CN" altLang="en-US"/>
              <a:t>箱线图显示来自scPDA1和scPDA2的属与来自其他PDA研究的属(绿色)或来自其他组织类型和疾病的属(蓝色)的重叠系数。</a:t>
            </a:r>
            <a:endParaRPr lang="zh-CN" altLang="en-US"/>
          </a:p>
          <a:p>
            <a:r>
              <a:rPr lang="zh-CN" altLang="en-US"/>
              <a:t>上方</a:t>
            </a:r>
            <a:r>
              <a:rPr lang="en-US" altLang="zh-CN"/>
              <a:t>box </a:t>
            </a:r>
            <a:r>
              <a:rPr lang="zh-CN" altLang="en-US"/>
              <a:t>是</a:t>
            </a:r>
            <a:r>
              <a:rPr lang="en-US" altLang="zh-CN"/>
              <a:t> </a:t>
            </a:r>
            <a:r>
              <a:rPr lang="zh-CN" altLang="en-US"/>
              <a:t>单细胞胰腺癌和其他胰腺癌样本，下方的</a:t>
            </a:r>
            <a:r>
              <a:rPr lang="en-US" altLang="zh-CN"/>
              <a:t>box </a:t>
            </a:r>
            <a:r>
              <a:rPr lang="zh-CN" altLang="en-US"/>
              <a:t>是</a:t>
            </a:r>
            <a:r>
              <a:rPr lang="en-US" altLang="zh-CN"/>
              <a:t> PDA </a:t>
            </a:r>
            <a:r>
              <a:rPr lang="zh-CN" altLang="en-US"/>
              <a:t>和</a:t>
            </a:r>
            <a:r>
              <a:rPr lang="en-US" altLang="zh-CN"/>
              <a:t> </a:t>
            </a:r>
            <a:r>
              <a:rPr lang="zh-CN" altLang="en-US"/>
              <a:t>其他病变的</a:t>
            </a:r>
            <a:r>
              <a:rPr lang="zh-CN" altLang="en-US"/>
              <a:t>重叠系数</a:t>
            </a:r>
            <a:endParaRPr lang="zh-CN" altLang="en-US"/>
          </a:p>
          <a:p>
            <a:r>
              <a:rPr lang="zh-CN" altLang="en-US"/>
              <a:t>这里的相关性使用了一个新的</a:t>
            </a:r>
            <a:r>
              <a:rPr lang="en-US" altLang="zh-CN"/>
              <a:t> </a:t>
            </a:r>
            <a:r>
              <a:rPr lang="zh-CN" altLang="en-US"/>
              <a:t>威尔克森系数，与皮尔森系数和斯皮尔曼系数不同，威尔克森系数计算过程中引入了协方差，也就是说，在这里会有菌种的权重是高于其他菌种</a:t>
            </a:r>
            <a:r>
              <a:rPr lang="zh-CN" altLang="en-US"/>
              <a:t>的。</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通过</a:t>
            </a:r>
            <a:r>
              <a:rPr lang="en-US" altLang="zh-CN"/>
              <a:t> star </a:t>
            </a:r>
            <a:r>
              <a:rPr lang="zh-CN" altLang="en-US"/>
              <a:t>分析后，我们检测了55个胰腺样本中的48个(87%)的微生物</a:t>
            </a:r>
            <a:r>
              <a:rPr lang="en-US" altLang="zh-CN"/>
              <a:t>reads</a:t>
            </a:r>
            <a:r>
              <a:rPr lang="zh-CN" altLang="en-US"/>
              <a:t>，并确定了在scPDA1和scPDA2中都存在的19个细菌属。这些属平均有29498个独特的k-mer序列(范围1010 - 210,105)</a:t>
            </a:r>
            <a:r>
              <a:rPr lang="en-US" altLang="zh-CN"/>
              <a:t>.</a:t>
            </a:r>
            <a:endParaRPr lang="en-US" altLang="zh-CN"/>
          </a:p>
          <a:p>
            <a:endParaRPr lang="en-US" altLang="zh-CN"/>
          </a:p>
          <a:p>
            <a:r>
              <a:rPr lang="en-US" altLang="zh-CN"/>
              <a:t>box </a:t>
            </a:r>
            <a:r>
              <a:rPr lang="zh-CN" altLang="en-US"/>
              <a:t>图横轴刻度映射不同的颜色，代表了不同的菌</a:t>
            </a:r>
            <a:r>
              <a:rPr lang="zh-CN" altLang="en-US"/>
              <a:t>属。</a:t>
            </a:r>
            <a:endParaRPr lang="zh-CN" altLang="en-US"/>
          </a:p>
          <a:p>
            <a:r>
              <a:rPr lang="zh-CN" altLang="en-US"/>
              <a:t>纵轴为</a:t>
            </a:r>
            <a:r>
              <a:rPr lang="en-US" altLang="zh-CN"/>
              <a:t> </a:t>
            </a:r>
            <a:r>
              <a:rPr lang="zh-CN" altLang="en-US"/>
              <a:t>每种菌的</a:t>
            </a:r>
            <a:r>
              <a:rPr lang="en-US" altLang="zh-CN"/>
              <a:t> unique </a:t>
            </a:r>
            <a:r>
              <a:rPr lang="en-US" altLang="zh-CN"/>
              <a:t>k-mers</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在96,135个(scPDA1)和479,834个(scPDA2)细胞中检测到微生物</a:t>
            </a:r>
            <a:r>
              <a:rPr lang="en-US" altLang="zh-CN"/>
              <a:t>reads</a:t>
            </a:r>
            <a:r>
              <a:rPr lang="zh-CN" altLang="en-US"/>
              <a:t>，与正常样本相比，肿瘤通常具有增加的微生物总数。</a:t>
            </a:r>
            <a:endParaRPr lang="zh-CN" altLang="en-US"/>
          </a:p>
          <a:p>
            <a:r>
              <a:rPr lang="zh-CN" altLang="en-US"/>
              <a:t>在肿瘤中的</a:t>
            </a:r>
            <a:r>
              <a:rPr lang="en-US" altLang="zh-CN"/>
              <a:t> </a:t>
            </a:r>
            <a:r>
              <a:rPr lang="zh-CN" altLang="en-US"/>
              <a:t>微生物</a:t>
            </a:r>
            <a:r>
              <a:rPr lang="en-US" altLang="zh-CN"/>
              <a:t>reads </a:t>
            </a:r>
            <a:r>
              <a:rPr lang="zh-CN" altLang="en-US"/>
              <a:t>比</a:t>
            </a:r>
            <a:r>
              <a:rPr lang="en-US" altLang="zh-CN"/>
              <a:t> </a:t>
            </a:r>
            <a:r>
              <a:rPr lang="zh-CN" altLang="en-US"/>
              <a:t>正常组织的微生物</a:t>
            </a:r>
            <a:r>
              <a:rPr lang="en-US" altLang="zh-CN"/>
              <a:t> reads </a:t>
            </a:r>
            <a:r>
              <a:rPr lang="zh-CN" altLang="en-US"/>
              <a:t>数目</a:t>
            </a:r>
            <a:r>
              <a:rPr lang="zh-CN" altLang="en-US"/>
              <a:t>更多。</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一个</a:t>
            </a:r>
            <a:r>
              <a:rPr lang="zh-CN" altLang="en-US"/>
              <a:t>细胞子集也标记体细胞RNA，提供了这些细菌与宿主细胞共定位的证据。</a:t>
            </a:r>
            <a:endParaRPr lang="zh-CN" altLang="en-US"/>
          </a:p>
          <a:p>
            <a:r>
              <a:rPr lang="zh-CN" altLang="en-US"/>
              <a:t>scPDA1和scPDA2中细胞相关细菌计数的概况。堆叠条形图显示每个样本的计数数和属组成。</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本文</a:t>
            </a:r>
            <a:r>
              <a:rPr lang="en-US" altLang="zh-CN"/>
              <a:t>4</a:t>
            </a:r>
            <a:r>
              <a:rPr lang="zh-CN" altLang="en-US"/>
              <a:t>大</a:t>
            </a:r>
            <a:r>
              <a:rPr lang="zh-CN" altLang="en-US"/>
              <a:t>亮点</a:t>
            </a:r>
            <a:endParaRPr lang="zh-CN" altLang="en-US"/>
          </a:p>
          <a:p>
            <a:r>
              <a:rPr lang="en-US" altLang="zh-CN"/>
              <a:t>SAHMI </a:t>
            </a:r>
            <a:r>
              <a:rPr lang="zh-CN" altLang="en-US"/>
              <a:t>可以系统性使用单细胞测序数据去检测</a:t>
            </a:r>
            <a:r>
              <a:rPr lang="zh-CN" altLang="en-US"/>
              <a:t>微生物</a:t>
            </a:r>
            <a:endParaRPr lang="zh-CN" altLang="en-US"/>
          </a:p>
          <a:p>
            <a:r>
              <a:rPr lang="zh-CN" altLang="en-US"/>
              <a:t>部分肿瘤细胞有体细胞关联的</a:t>
            </a:r>
            <a:r>
              <a:rPr lang="zh-CN" altLang="en-US"/>
              <a:t>细菌</a:t>
            </a:r>
            <a:endParaRPr lang="zh-CN" altLang="en-US"/>
          </a:p>
          <a:p>
            <a:r>
              <a:rPr lang="zh-CN" altLang="en-US"/>
              <a:t>细菌作为癌标志物，并且与免息</a:t>
            </a:r>
            <a:r>
              <a:rPr lang="zh-CN" altLang="en-US"/>
              <a:t>相关。</a:t>
            </a:r>
            <a:endParaRPr lang="zh-CN" altLang="en-US"/>
          </a:p>
          <a:p>
            <a:r>
              <a:rPr lang="zh-CN" altLang="en-US"/>
              <a:t>存在体细胞关联的细菌可以预测不良的</a:t>
            </a:r>
            <a:r>
              <a:rPr lang="zh-CN" altLang="en-US"/>
              <a:t>预后。</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作者使用</a:t>
            </a:r>
            <a:r>
              <a:rPr lang="en-US" altLang="zh-CN"/>
              <a:t> </a:t>
            </a:r>
            <a:r>
              <a:rPr lang="zh-CN" altLang="en-US"/>
              <a:t>两个</a:t>
            </a:r>
            <a:r>
              <a:rPr lang="en-US" altLang="zh-CN"/>
              <a:t> scPDA </a:t>
            </a:r>
            <a:r>
              <a:rPr lang="zh-CN" altLang="en-US"/>
              <a:t>数据集</a:t>
            </a:r>
            <a:r>
              <a:rPr lang="en-US" altLang="zh-CN"/>
              <a:t> </a:t>
            </a:r>
            <a:r>
              <a:rPr lang="zh-CN" altLang="en-US"/>
              <a:t>进行降维与聚类。图中每个点代表一个细胞，细胞上的名字是注释结果。灰色的部分未没有检测到细菌</a:t>
            </a:r>
            <a:r>
              <a:rPr lang="en-US" altLang="zh-CN"/>
              <a:t>reads </a:t>
            </a:r>
            <a:r>
              <a:rPr lang="zh-CN" altLang="en-US"/>
              <a:t>的细胞。黄色和绿色的点为检测到细菌的</a:t>
            </a:r>
            <a:r>
              <a:rPr lang="zh-CN" altLang="en-US"/>
              <a:t>细胞。</a:t>
            </a:r>
            <a:endParaRPr lang="zh-CN" altLang="en-US"/>
          </a:p>
          <a:p>
            <a:r>
              <a:rPr lang="zh-CN" altLang="en-US"/>
              <a:t>这里使用了</a:t>
            </a:r>
            <a:r>
              <a:rPr lang="en-US" altLang="zh-CN"/>
              <a:t>  umap </a:t>
            </a:r>
            <a:r>
              <a:rPr lang="zh-CN" altLang="en-US"/>
              <a:t>法进行降维与聚类。</a:t>
            </a:r>
            <a:r>
              <a:rPr lang="zh-CN" altLang="en-US">
                <a:sym typeface="+mn-ea"/>
              </a:rPr>
              <a:t>单细胞中常用的两种聚类方式</a:t>
            </a:r>
            <a:r>
              <a:rPr lang="en-US" altLang="zh-CN">
                <a:sym typeface="+mn-ea"/>
              </a:rPr>
              <a:t> t-sne UMAP</a:t>
            </a:r>
            <a:r>
              <a:rPr lang="zh-CN" altLang="en-US">
                <a:sym typeface="+mn-ea"/>
              </a:rPr>
              <a:t>，两者之间的算法有所区别，得到的图像</a:t>
            </a:r>
            <a:r>
              <a:rPr lang="en-US" altLang="zh-CN">
                <a:sym typeface="+mn-ea"/>
              </a:rPr>
              <a:t>cluster</a:t>
            </a:r>
            <a:r>
              <a:rPr lang="zh-CN" altLang="en-US">
                <a:sym typeface="+mn-ea"/>
              </a:rPr>
              <a:t>也会有所区别。简单说</a:t>
            </a:r>
            <a:r>
              <a:rPr lang="en-US" altLang="zh-CN">
                <a:sym typeface="+mn-ea"/>
              </a:rPr>
              <a:t> umap </a:t>
            </a:r>
            <a:r>
              <a:rPr lang="zh-CN" altLang="en-US">
                <a:sym typeface="+mn-ea"/>
              </a:rPr>
              <a:t>算法是基于距离的一种降维算法，而</a:t>
            </a:r>
            <a:r>
              <a:rPr lang="en-US" altLang="zh-CN">
                <a:sym typeface="+mn-ea"/>
              </a:rPr>
              <a:t>t-sne </a:t>
            </a:r>
            <a:r>
              <a:rPr lang="zh-CN" altLang="en-US">
                <a:sym typeface="+mn-ea"/>
              </a:rPr>
              <a:t>是基于概率的一种降维算法。</a:t>
            </a:r>
            <a:r>
              <a:rPr lang="en-US" altLang="zh-CN">
                <a:sym typeface="+mn-ea"/>
              </a:rPr>
              <a:t> </a:t>
            </a:r>
            <a:r>
              <a:rPr lang="zh-CN" altLang="en-US">
                <a:sym typeface="+mn-ea"/>
              </a:rPr>
              <a:t>目前单细胞方向的文章，</a:t>
            </a:r>
            <a:r>
              <a:rPr lang="en-US" altLang="zh-CN">
                <a:sym typeface="+mn-ea"/>
              </a:rPr>
              <a:t>t-sne  </a:t>
            </a:r>
            <a:r>
              <a:rPr lang="zh-CN" altLang="en-US">
                <a:sym typeface="+mn-ea"/>
              </a:rPr>
              <a:t>和</a:t>
            </a:r>
            <a:r>
              <a:rPr lang="en-US" altLang="zh-CN">
                <a:sym typeface="+mn-ea"/>
              </a:rPr>
              <a:t> UMAP</a:t>
            </a:r>
            <a:r>
              <a:rPr lang="zh-CN" altLang="en-US">
                <a:sym typeface="+mn-ea"/>
              </a:rPr>
              <a:t>图像都可以被科研杂志所接受。</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我们分析中最常用的是</a:t>
            </a:r>
            <a:r>
              <a:rPr lang="en-US" altLang="zh-CN">
                <a:sym typeface="+mn-ea"/>
              </a:rPr>
              <a:t> PCA </a:t>
            </a:r>
            <a:r>
              <a:rPr lang="zh-CN" altLang="en-US">
                <a:sym typeface="+mn-ea"/>
              </a:rPr>
              <a:t>，</a:t>
            </a:r>
            <a:r>
              <a:rPr lang="en-US" altLang="zh-CN">
                <a:sym typeface="+mn-ea"/>
              </a:rPr>
              <a:t>PCA</a:t>
            </a:r>
            <a:r>
              <a:rPr lang="zh-CN" altLang="en-US">
                <a:sym typeface="+mn-ea"/>
              </a:rPr>
              <a:t>的原理，实际就是</a:t>
            </a:r>
            <a:r>
              <a:rPr lang="en-US" altLang="zh-CN">
                <a:sym typeface="+mn-ea"/>
              </a:rPr>
              <a:t> </a:t>
            </a:r>
            <a:r>
              <a:rPr lang="zh-CN" altLang="en-US">
                <a:sym typeface="+mn-ea"/>
              </a:rPr>
              <a:t>最简单的降维，简单来说就是在二维空间选取一个斜率</a:t>
            </a:r>
            <a:r>
              <a:rPr lang="en-US" altLang="zh-CN">
                <a:sym typeface="+mn-ea"/>
              </a:rPr>
              <a:t> </a:t>
            </a:r>
            <a:r>
              <a:rPr lang="zh-CN" altLang="en-US">
                <a:sym typeface="+mn-ea"/>
              </a:rPr>
              <a:t>使二维空间的</a:t>
            </a:r>
            <a:r>
              <a:rPr lang="zh-CN" altLang="en-US">
                <a:sym typeface="+mn-ea"/>
              </a:rPr>
              <a:t>点落在一维直线上的的方差最大，也就是说</a:t>
            </a:r>
            <a:r>
              <a:rPr lang="en-US" altLang="zh-CN">
                <a:sym typeface="+mn-ea"/>
              </a:rPr>
              <a:t> </a:t>
            </a:r>
            <a:r>
              <a:rPr lang="zh-CN" altLang="en-US">
                <a:sym typeface="+mn-ea"/>
              </a:rPr>
              <a:t>每个点之间的距离最远，离散程度</a:t>
            </a:r>
            <a:r>
              <a:rPr lang="zh-CN" altLang="en-US">
                <a:sym typeface="+mn-ea"/>
              </a:rPr>
              <a:t>最高的就是他的第一主成分。使得点在高维空间的分布信息，尽可能的保存在低维空间中。这个图找的不太好，</a:t>
            </a:r>
            <a:r>
              <a:rPr lang="en-US" altLang="zh-CN">
                <a:sym typeface="+mn-ea"/>
              </a:rPr>
              <a:t>PCA </a:t>
            </a:r>
            <a:r>
              <a:rPr lang="zh-CN" altLang="en-US">
                <a:sym typeface="+mn-ea"/>
              </a:rPr>
              <a:t>第一步应该是中心化</a:t>
            </a:r>
            <a:r>
              <a:rPr lang="en-US" altLang="zh-CN">
                <a:sym typeface="+mn-ea"/>
              </a:rPr>
              <a:t> </a:t>
            </a:r>
            <a:r>
              <a:rPr lang="zh-CN" altLang="en-US">
                <a:sym typeface="+mn-ea"/>
              </a:rPr>
              <a:t>，这个图虽然中心化了</a:t>
            </a:r>
            <a:r>
              <a:rPr lang="en-US" altLang="zh-CN">
                <a:sym typeface="+mn-ea"/>
              </a:rPr>
              <a:t> </a:t>
            </a:r>
            <a:r>
              <a:rPr lang="zh-CN" altLang="en-US">
                <a:sym typeface="+mn-ea"/>
              </a:rPr>
              <a:t>但是</a:t>
            </a:r>
            <a:r>
              <a:rPr lang="en-US" altLang="zh-CN">
                <a:sym typeface="+mn-ea"/>
              </a:rPr>
              <a:t> </a:t>
            </a:r>
            <a:r>
              <a:rPr lang="zh-CN" altLang="en-US">
                <a:sym typeface="+mn-ea"/>
              </a:rPr>
              <a:t>原点</a:t>
            </a:r>
            <a:r>
              <a:rPr lang="zh-CN" altLang="en-US">
                <a:sym typeface="+mn-ea"/>
              </a:rPr>
              <a:t>不明显。</a:t>
            </a:r>
            <a:endParaRPr lang="zh-CN" altLang="en-US">
              <a:sym typeface="+mn-ea"/>
            </a:endParaRPr>
          </a:p>
          <a:p>
            <a:r>
              <a:rPr lang="en-US" altLang="zh-CN">
                <a:sym typeface="+mn-ea"/>
              </a:rPr>
              <a:t>PCA </a:t>
            </a:r>
            <a:r>
              <a:rPr lang="zh-CN" altLang="en-US">
                <a:sym typeface="+mn-ea"/>
              </a:rPr>
              <a:t>的缺点就是只能显示最大两个主成分之间的信息，而忽略了其他维度的信息。对于单细胞降维聚类来说，每一个基因的表达量都是一个维度，人有</a:t>
            </a:r>
            <a:r>
              <a:rPr lang="en-US" altLang="zh-CN">
                <a:sym typeface="+mn-ea"/>
              </a:rPr>
              <a:t> 2</a:t>
            </a:r>
            <a:r>
              <a:rPr lang="zh-CN" altLang="en-US">
                <a:sym typeface="+mn-ea"/>
              </a:rPr>
              <a:t>万多个基因，人类细胞聚类就要考虑</a:t>
            </a:r>
            <a:r>
              <a:rPr lang="en-US" altLang="zh-CN">
                <a:sym typeface="+mn-ea"/>
              </a:rPr>
              <a:t>2</a:t>
            </a:r>
            <a:r>
              <a:rPr lang="zh-CN" altLang="en-US">
                <a:sym typeface="+mn-ea"/>
              </a:rPr>
              <a:t>万多个维度，所以</a:t>
            </a:r>
            <a:r>
              <a:rPr lang="en-US" altLang="zh-CN">
                <a:sym typeface="+mn-ea"/>
              </a:rPr>
              <a:t>PCA </a:t>
            </a:r>
            <a:r>
              <a:rPr lang="zh-CN" altLang="en-US">
                <a:sym typeface="+mn-ea"/>
              </a:rPr>
              <a:t>聚类就不适合用于人类细胞分群。</a:t>
            </a:r>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作者针对于两个</a:t>
            </a:r>
            <a:r>
              <a:rPr lang="en-US" altLang="zh-CN"/>
              <a:t>scrna</a:t>
            </a:r>
            <a:r>
              <a:rPr lang="zh-CN" altLang="en-US"/>
              <a:t>数据</a:t>
            </a:r>
            <a:r>
              <a:rPr lang="en-US" altLang="zh-CN"/>
              <a:t>  </a:t>
            </a:r>
            <a:r>
              <a:rPr lang="zh-CN" altLang="en-US"/>
              <a:t>对不同细胞类型中国的</a:t>
            </a:r>
            <a:r>
              <a:rPr lang="en-US" altLang="zh-CN"/>
              <a:t> </a:t>
            </a:r>
            <a:r>
              <a:rPr lang="zh-CN" altLang="en-US"/>
              <a:t>微生物</a:t>
            </a:r>
            <a:r>
              <a:rPr lang="en-US" altLang="zh-CN"/>
              <a:t>reads </a:t>
            </a:r>
            <a:r>
              <a:rPr lang="zh-CN" altLang="en-US"/>
              <a:t>进行了统计。横轴刻度为细胞类型，纵轴为</a:t>
            </a:r>
            <a:r>
              <a:rPr lang="en-US" altLang="zh-CN"/>
              <a:t> </a:t>
            </a:r>
            <a:r>
              <a:rPr lang="zh-CN" altLang="en-US"/>
              <a:t>微生物</a:t>
            </a:r>
            <a:r>
              <a:rPr lang="en-US" altLang="zh-CN"/>
              <a:t> reads </a:t>
            </a:r>
            <a:r>
              <a:rPr lang="zh-CN" altLang="en-US"/>
              <a:t>数量。这里可以看到，在肿瘤细胞中找的的微生物</a:t>
            </a:r>
            <a:r>
              <a:rPr lang="en-US" altLang="zh-CN"/>
              <a:t>reads </a:t>
            </a:r>
            <a:r>
              <a:rPr lang="zh-CN" altLang="en-US"/>
              <a:t>数量是</a:t>
            </a:r>
            <a:r>
              <a:rPr lang="zh-CN" altLang="en-US"/>
              <a:t>最多的。</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对于微生物与细胞类型，做了富集分析。并绘制了Circos 图。文章中称为</a:t>
            </a:r>
            <a:r>
              <a:rPr lang="en-US" altLang="zh-CN"/>
              <a:t> Circos </a:t>
            </a:r>
            <a:r>
              <a:rPr lang="zh-CN" altLang="en-US"/>
              <a:t>。但是实际上这个叫弦图。</a:t>
            </a:r>
            <a:r>
              <a:rPr lang="zh-CN" altLang="en-US">
                <a:sym typeface="+mn-ea"/>
              </a:rPr>
              <a:t>弦</a:t>
            </a:r>
            <a:r>
              <a:rPr lang="zh-CN" altLang="en-US"/>
              <a:t>图分为两部分，下半部分为细胞类型，上半部分是微生物。通过院内的弦进行连接，进行了</a:t>
            </a:r>
            <a:r>
              <a:rPr lang="zh-CN" altLang="en-US"/>
              <a:t>可视化。</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作者计算了每个细胞转录</a:t>
            </a:r>
            <a:r>
              <a:rPr lang="zh-CN" altLang="en-US"/>
              <a:t>本的Shannon多样性，在我们</a:t>
            </a:r>
            <a:r>
              <a:rPr lang="en-US" altLang="zh-CN"/>
              <a:t>2bm </a:t>
            </a:r>
            <a:r>
              <a:rPr lang="zh-CN" altLang="en-US"/>
              <a:t>流程中，也会去计算这个信息熵，然后，对于每种细胞类型，我们比较了含有或不含有检测到的细胞相关细菌的肿瘤细胞的多样性值。在scPDA1和scPDA2中，含有细胞相关细菌的样本的肿瘤细胞和髓细胞的多样性显著增加，而T细胞群的多样性则降低。由于感染了微生物，导致了</a:t>
            </a:r>
            <a:r>
              <a:rPr lang="en-US" altLang="zh-CN"/>
              <a:t>T,B</a:t>
            </a:r>
            <a:r>
              <a:rPr lang="zh-CN" altLang="en-US"/>
              <a:t>细胞系转录本的多样性降低。而导管细胞</a:t>
            </a:r>
            <a:r>
              <a:rPr lang="en-US" altLang="zh-CN"/>
              <a:t> </a:t>
            </a:r>
            <a:r>
              <a:rPr lang="zh-CN" altLang="en-US"/>
              <a:t>肿瘤细胞的转录本多样性</a:t>
            </a:r>
            <a:r>
              <a:rPr lang="zh-CN" altLang="en-US"/>
              <a:t>上升。</a:t>
            </a:r>
            <a:endParaRPr lang="zh-CN" altLang="en-US"/>
          </a:p>
          <a:p>
            <a:r>
              <a:rPr lang="zh-CN" altLang="en-US"/>
              <a:t>Shannon 熵多样性是一种可以衡量样本中各个维度多样性的指标，也称为信息熵。熵可以描述一个系统中的混乱程度。</a:t>
            </a:r>
            <a:r>
              <a:rPr lang="zh-CN" altLang="en-US"/>
              <a:t>它基于每个物种在样本中不同维度</a:t>
            </a:r>
            <a:r>
              <a:rPr lang="zh-CN" altLang="en-US"/>
              <a:t>数据计算得出。Shannon 多样性越高，代表样本中的物种数目和丰度分布越均匀，反之则越不均匀。在生态学和微生物学等领域中广泛应用。</a:t>
            </a:r>
            <a:endParaRPr lang="zh-CN" altLang="en-US"/>
          </a:p>
          <a:p>
            <a:r>
              <a:rPr lang="zh-CN" altLang="en-US"/>
              <a:t>如果是基因组中每个碱基在无偏好的情况下，每个碱基的信息熵为</a:t>
            </a:r>
            <a:r>
              <a:rPr lang="en-US" altLang="zh-CN"/>
              <a:t> 2. 2 bit </a:t>
            </a:r>
            <a:r>
              <a:rPr lang="zh-CN" altLang="en-US"/>
              <a:t>信息就可以确定一个碱基。</a:t>
            </a:r>
            <a:r>
              <a:rPr lang="en-US" altLang="zh-CN"/>
              <a:t>1bit</a:t>
            </a:r>
            <a:r>
              <a:rPr lang="zh-CN" altLang="en-US"/>
              <a:t>：是不是嘌呤，</a:t>
            </a:r>
            <a:r>
              <a:rPr lang="en-US" altLang="zh-CN"/>
              <a:t>2bit</a:t>
            </a:r>
            <a:r>
              <a:rPr lang="zh-CN" altLang="en-US"/>
              <a:t>：是不是腺嘌呤。当一个碱基的香农熵很低的时候，表明这个位点有非常严重的偏好性，例如</a:t>
            </a:r>
            <a:r>
              <a:rPr lang="en-US" altLang="zh-CN"/>
              <a:t> </a:t>
            </a:r>
            <a:r>
              <a:rPr lang="zh-CN" altLang="en-US"/>
              <a:t>起始密码子</a:t>
            </a:r>
            <a:r>
              <a:rPr lang="en-US" altLang="zh-CN"/>
              <a:t> AUG </a:t>
            </a:r>
            <a:r>
              <a:rPr lang="zh-CN" altLang="en-US"/>
              <a:t>。</a:t>
            </a:r>
            <a:r>
              <a:rPr lang="en-US" altLang="zh-CN"/>
              <a:t>AUG </a:t>
            </a:r>
            <a:r>
              <a:rPr lang="zh-CN" altLang="en-US"/>
              <a:t>位置的信息熵几乎为</a:t>
            </a:r>
            <a:r>
              <a:rPr lang="en-US" altLang="zh-CN"/>
              <a:t>0 .</a:t>
            </a:r>
            <a:r>
              <a:rPr lang="zh-CN" altLang="en-US"/>
              <a:t>也就是说。确定该位置并不需要任何信息成本。因为在该位置的三个碱基一定是</a:t>
            </a:r>
            <a:r>
              <a:rPr lang="en-US" altLang="zh-CN"/>
              <a:t> AUG</a:t>
            </a:r>
            <a:r>
              <a:rPr lang="zh-CN" altLang="en-US"/>
              <a:t>。不考虑特例，单纯</a:t>
            </a:r>
            <a:r>
              <a:rPr lang="zh-CN" altLang="en-US"/>
              <a:t>举例子。</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作者研究了细菌的存在是否与宿主细胞类型特异性基因表达相关。使用Wilcoxon测试，细菌和宿主细胞条形码配对使我们能够识别与特定细菌相关的细胞中差异表达的细胞类型特异性基因。绝大多数基因的表达没有显著差异。归一化在</a:t>
            </a:r>
            <a:r>
              <a:rPr lang="en-US" altLang="zh-CN"/>
              <a:t> </a:t>
            </a:r>
            <a:r>
              <a:rPr lang="zh-CN" altLang="en-US"/>
              <a:t>转录组</a:t>
            </a:r>
            <a:r>
              <a:rPr lang="en-US" altLang="zh-CN"/>
              <a:t> </a:t>
            </a:r>
            <a:r>
              <a:rPr lang="zh-CN" altLang="en-US"/>
              <a:t>是最常用到的。比如</a:t>
            </a:r>
            <a:r>
              <a:rPr lang="en-US" altLang="zh-CN"/>
              <a:t> FPKM RPKM TPM</a:t>
            </a:r>
            <a:r>
              <a:rPr lang="zh-CN" altLang="en-US"/>
              <a:t>。等都是归一化的重要</a:t>
            </a:r>
            <a:r>
              <a:rPr lang="zh-CN" altLang="en-US"/>
              <a:t>方式。</a:t>
            </a:r>
            <a:endParaRPr lang="zh-CN" altLang="en-US"/>
          </a:p>
          <a:p>
            <a:r>
              <a:rPr lang="zh-CN" altLang="en-US"/>
              <a:t>细菌细胞类型特异性基因关联的火山图。每个点都是一个基因。横轴是该基因在包含菌得到细胞内表达量归一化之后的比值。纵轴是用</a:t>
            </a:r>
            <a:r>
              <a:rPr lang="zh-CN" altLang="en-US">
                <a:sym typeface="+mn-ea"/>
              </a:rPr>
              <a:t>Wilcoxon检验错误发现率(FDR)修正后的p值</a:t>
            </a:r>
            <a:r>
              <a:rPr lang="zh-CN" altLang="en-US"/>
              <a:t>。颜色按点密度缩放:黑色，低;黄色,高。</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通过上一张图可知绝大多数基因的表达没有显著差异，然而，scPDA1和scPDA2的一个基因子集在同一方向上发生了显著的改变。针对显著性改变的基因进行统计，并绘制了</a:t>
            </a:r>
            <a:r>
              <a:rPr lang="zh-CN" altLang="en-US"/>
              <a:t>这张图。</a:t>
            </a:r>
            <a:endParaRPr lang="zh-CN" altLang="en-US"/>
          </a:p>
          <a:p>
            <a:r>
              <a:rPr lang="zh-CN" altLang="en-US"/>
              <a:t>统计了所有</a:t>
            </a:r>
            <a:r>
              <a:rPr lang="en-US" altLang="zh-CN"/>
              <a:t> </a:t>
            </a:r>
            <a:r>
              <a:rPr lang="zh-CN" altLang="en-US"/>
              <a:t>差异显著二点基因，并且在</a:t>
            </a:r>
            <a:r>
              <a:rPr lang="en-US" altLang="zh-CN"/>
              <a:t> scPDA1 </a:t>
            </a:r>
            <a:r>
              <a:rPr lang="zh-CN" altLang="en-US"/>
              <a:t>和</a:t>
            </a:r>
            <a:r>
              <a:rPr lang="en-US" altLang="zh-CN"/>
              <a:t> scPDA2 </a:t>
            </a:r>
            <a:r>
              <a:rPr lang="zh-CN" altLang="en-US"/>
              <a:t>中具有相同的变化的基因，根据细胞注释类型绘制了该图片。横轴每个刻度是一个细胞类型。纵轴是表达编号明显的基因数量。</a:t>
            </a:r>
            <a:r>
              <a:rPr lang="zh-CN" altLang="en-US">
                <a:sym typeface="+mn-ea"/>
              </a:rPr>
              <a:t>在细菌定位的细胞中，肿瘤细胞具有最多的差异表达基因。</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针对刚才筛选出的显著差异基因机型统计。每一个点代表一个基因，横轴是根据这些基因出现的频率</a:t>
            </a:r>
            <a:r>
              <a:rPr lang="en-US" altLang="zh-CN"/>
              <a:t> </a:t>
            </a:r>
            <a:r>
              <a:rPr lang="zh-CN" altLang="en-US"/>
              <a:t>进行的升序排列。纵轴</a:t>
            </a:r>
            <a:r>
              <a:rPr lang="zh-CN" altLang="en-US"/>
              <a:t>是每个重要基因在不同细菌或不同细胞类型中差异表达的次数。</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菌</a:t>
            </a:r>
            <a:r>
              <a:rPr lang="en-US" altLang="zh-CN"/>
              <a:t> </a:t>
            </a:r>
            <a:r>
              <a:rPr lang="zh-CN" altLang="en-US"/>
              <a:t>细胞类型</a:t>
            </a:r>
            <a:r>
              <a:rPr lang="en-US" altLang="zh-CN"/>
              <a:t> </a:t>
            </a:r>
            <a:r>
              <a:rPr lang="zh-CN" altLang="en-US"/>
              <a:t>基因</a:t>
            </a:r>
            <a:r>
              <a:rPr lang="en-US" altLang="zh-CN"/>
              <a:t> </a:t>
            </a:r>
            <a:r>
              <a:rPr lang="zh-CN" altLang="en-US"/>
              <a:t>在细菌和细胞互作过程中</a:t>
            </a:r>
            <a:r>
              <a:rPr lang="en-US" altLang="zh-CN"/>
              <a:t> </a:t>
            </a:r>
            <a:r>
              <a:rPr lang="zh-CN" altLang="en-US"/>
              <a:t>正向细胞数和负向细胞数。每个点是一个细胞。对细胞表达量增加或者减少进行了一个</a:t>
            </a:r>
            <a:r>
              <a:rPr lang="zh-CN" altLang="en-US"/>
              <a:t>可视化。</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为了更广泛地检查与细胞相关细菌相关的生物过程，作者使用细胞类型和细菌特异性DEGs进行了Reactome通路基因集富集分析（非</a:t>
            </a:r>
            <a:r>
              <a:rPr lang="en-US" altLang="zh-CN"/>
              <a:t> GO KEGG</a:t>
            </a:r>
            <a:r>
              <a:rPr lang="zh-CN" altLang="en-US"/>
              <a:t>）。纵轴刻度代表通路，横轴刻度代表不同的菌。大小代表显著性，颜色代表不同的</a:t>
            </a:r>
            <a:r>
              <a:rPr lang="zh-CN" altLang="en-US"/>
              <a:t>细胞类型。</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选取两个群体</a:t>
            </a:r>
            <a:r>
              <a:rPr lang="zh-CN" altLang="en-US"/>
              <a:t>的肿瘤和对照组织进行</a:t>
            </a:r>
            <a:r>
              <a:rPr lang="en-US" altLang="zh-CN"/>
              <a:t> </a:t>
            </a:r>
            <a:r>
              <a:rPr lang="zh-CN" altLang="en-US"/>
              <a:t>单细胞实验，看图像是</a:t>
            </a:r>
            <a:r>
              <a:rPr lang="en-US" altLang="zh-CN"/>
              <a:t> 10X </a:t>
            </a:r>
            <a:r>
              <a:rPr lang="zh-CN" altLang="en-US"/>
              <a:t>公司油包水的</a:t>
            </a:r>
            <a:r>
              <a:rPr lang="zh-CN" altLang="en-US"/>
              <a:t>技术方案</a:t>
            </a:r>
            <a:endParaRPr lang="zh-CN" altLang="en-US"/>
          </a:p>
          <a:p>
            <a:r>
              <a:rPr lang="en-US" altLang="zh-CN"/>
              <a:t>2.</a:t>
            </a:r>
            <a:r>
              <a:rPr lang="zh-CN" altLang="en-US"/>
              <a:t>使用</a:t>
            </a:r>
            <a:r>
              <a:rPr lang="en-US" altLang="zh-CN"/>
              <a:t> SAHMI </a:t>
            </a:r>
            <a:r>
              <a:rPr lang="zh-CN" altLang="en-US"/>
              <a:t>进行降噪微生物的</a:t>
            </a:r>
            <a:r>
              <a:rPr lang="zh-CN" altLang="en-US"/>
              <a:t>数据</a:t>
            </a:r>
            <a:endParaRPr lang="zh-CN" altLang="en-US"/>
          </a:p>
          <a:p>
            <a:r>
              <a:rPr lang="en-US" altLang="zh-CN"/>
              <a:t>3.</a:t>
            </a:r>
            <a:r>
              <a:rPr lang="zh-CN" altLang="en-US"/>
              <a:t>细菌和宿主细胞共享</a:t>
            </a:r>
            <a:r>
              <a:rPr lang="en-US" altLang="zh-CN"/>
              <a:t> barcode </a:t>
            </a:r>
            <a:r>
              <a:rPr lang="zh-CN" altLang="en-US"/>
              <a:t>右边是一篇证明肿瘤组织种存在细菌的</a:t>
            </a:r>
            <a:r>
              <a:rPr lang="zh-CN" altLang="en-US"/>
              <a:t>文献。</a:t>
            </a:r>
            <a:endParaRPr lang="zh-CN" altLang="en-US"/>
          </a:p>
          <a:p>
            <a:r>
              <a:rPr lang="en-US" altLang="zh-CN"/>
              <a:t>4.</a:t>
            </a:r>
            <a:r>
              <a:rPr lang="zh-CN" altLang="en-US"/>
              <a:t>细菌与细胞类型</a:t>
            </a:r>
            <a:r>
              <a:rPr lang="en-US" altLang="zh-CN"/>
              <a:t> </a:t>
            </a:r>
            <a:r>
              <a:rPr lang="zh-CN" altLang="en-US"/>
              <a:t>基因表达量建立</a:t>
            </a:r>
            <a:r>
              <a:rPr lang="zh-CN" altLang="en-US"/>
              <a:t>关联</a:t>
            </a:r>
            <a:endParaRPr lang="zh-CN" altLang="en-US"/>
          </a:p>
          <a:p>
            <a:r>
              <a:rPr lang="en-US" altLang="zh-CN"/>
              <a:t>5.</a:t>
            </a:r>
            <a:r>
              <a:rPr lang="zh-CN" altLang="en-US"/>
              <a:t>细菌与免疫反应和预后情况</a:t>
            </a:r>
            <a:r>
              <a:rPr lang="zh-CN" altLang="en-US"/>
              <a:t>关联分析</a:t>
            </a:r>
            <a:endParaRPr lang="zh-CN" altLang="en-US"/>
          </a:p>
          <a:p>
            <a:r>
              <a:rPr lang="zh-CN" altLang="en-US"/>
              <a:t>投稿</a:t>
            </a:r>
            <a:r>
              <a:rPr lang="zh-CN" altLang="en-US"/>
              <a:t>版</a:t>
            </a:r>
            <a:endParaRPr lang="zh-CN" altLang="en-US"/>
          </a:p>
          <a:p>
            <a:r>
              <a:rPr lang="zh-CN" altLang="en-US"/>
              <a:t>第一部分，</a:t>
            </a:r>
            <a:r>
              <a:rPr lang="zh-CN" altLang="en-US"/>
              <a:t>检测，使用单细胞测序</a:t>
            </a:r>
            <a:r>
              <a:rPr lang="en-US" altLang="zh-CN"/>
              <a:t>24</a:t>
            </a:r>
            <a:r>
              <a:rPr lang="zh-CN" altLang="en-US"/>
              <a:t>个</a:t>
            </a:r>
            <a:r>
              <a:rPr lang="en-US" altLang="zh-CN"/>
              <a:t>PDAS</a:t>
            </a:r>
            <a:r>
              <a:rPr lang="zh-CN" altLang="en-US"/>
              <a:t>，</a:t>
            </a:r>
            <a:r>
              <a:rPr lang="en-US" altLang="zh-CN"/>
              <a:t>11</a:t>
            </a:r>
            <a:r>
              <a:rPr lang="zh-CN" altLang="en-US"/>
              <a:t>个对照样本；使用宏基因组确定样本来自于哪些</a:t>
            </a:r>
            <a:r>
              <a:rPr lang="zh-CN" altLang="en-US"/>
              <a:t>生物（了解样品中微生物的组成和丰度分布，从而更好地理解它们在该生态系统中的作用和功能。）；</a:t>
            </a:r>
            <a:r>
              <a:rPr lang="zh-CN" altLang="en-US">
                <a:sym typeface="+mn-ea"/>
              </a:rPr>
              <a:t>分离样本；</a:t>
            </a:r>
            <a:r>
              <a:rPr lang="zh-CN" altLang="en-US"/>
              <a:t>去重；质控；去除污染；</a:t>
            </a:r>
            <a:endParaRPr lang="zh-CN" altLang="en-US"/>
          </a:p>
          <a:p>
            <a:r>
              <a:rPr lang="zh-CN" altLang="en-US"/>
              <a:t>第二部分，</a:t>
            </a:r>
            <a:r>
              <a:rPr lang="zh-CN" altLang="en-US"/>
              <a:t>所有成分</a:t>
            </a:r>
            <a:r>
              <a:rPr lang="en-US" altLang="zh-CN"/>
              <a:t> </a:t>
            </a:r>
            <a:r>
              <a:rPr lang="zh-CN" altLang="en-US"/>
              <a:t>细胞型特异性富集</a:t>
            </a:r>
            <a:endParaRPr lang="zh-CN" altLang="en-US"/>
          </a:p>
          <a:p>
            <a:r>
              <a:rPr lang="zh-CN" altLang="en-US"/>
              <a:t>第三部分，分子相关性，细胞类型</a:t>
            </a:r>
            <a:r>
              <a:rPr lang="en-US" altLang="zh-CN"/>
              <a:t> </a:t>
            </a:r>
            <a:r>
              <a:rPr lang="zh-CN" altLang="en-US"/>
              <a:t>微环境</a:t>
            </a:r>
            <a:r>
              <a:rPr lang="en-US" altLang="zh-CN"/>
              <a:t> pathway </a:t>
            </a:r>
            <a:r>
              <a:rPr lang="zh-CN" altLang="en-US"/>
              <a:t>关联分析</a:t>
            </a:r>
            <a:endParaRPr lang="zh-CN" altLang="en-US"/>
          </a:p>
          <a:p>
            <a:r>
              <a:rPr lang="zh-CN" altLang="en-US"/>
              <a:t>第四部分，临床关联；</a:t>
            </a:r>
            <a:r>
              <a:rPr lang="en-US" altLang="zh-CN"/>
              <a:t>T</a:t>
            </a:r>
            <a:r>
              <a:rPr lang="zh-CN" altLang="en-US"/>
              <a:t>细胞的反应，肿瘤与微生物互作与共同进化（微生物对肿瘤的促进或抑制作用，以及肿瘤对微生物群落的影响），随访调查了</a:t>
            </a:r>
            <a:r>
              <a:rPr lang="zh-CN" altLang="en-US"/>
              <a:t>生存率。</a:t>
            </a:r>
            <a:endParaRPr lang="zh-CN" altLang="en-US"/>
          </a:p>
          <a:p>
            <a:endParaRPr lang="zh-CN" altLang="en-US"/>
          </a:p>
          <a:p>
            <a:r>
              <a:rPr lang="zh-CN" altLang="en-US"/>
              <a:t>在这里</a:t>
            </a:r>
            <a:r>
              <a:rPr lang="en-US" altLang="zh-CN"/>
              <a:t> </a:t>
            </a:r>
            <a:r>
              <a:rPr lang="zh-CN" altLang="en-US"/>
              <a:t>第一部分检测</a:t>
            </a:r>
            <a:r>
              <a:rPr lang="en-US" altLang="zh-CN"/>
              <a:t> </a:t>
            </a:r>
            <a:r>
              <a:rPr lang="zh-CN" altLang="en-US"/>
              <a:t>有一个单词</a:t>
            </a:r>
            <a:r>
              <a:rPr lang="en-US" altLang="zh-CN"/>
              <a:t> Demultiplex </a:t>
            </a:r>
            <a:r>
              <a:rPr lang="zh-CN" altLang="en-US"/>
              <a:t>，属于测序上游分析的一个属于术语，也就是测序上常用的术语，下游分析很少接触到，于是我去查了</a:t>
            </a:r>
            <a:r>
              <a:rPr lang="zh-CN" altLang="en-US"/>
              <a:t>一下</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验证观察结果，我们将scPDA1和scPDA2中的细菌基因相关性与TCGA胰腺癌队列中发现的细菌基因相关性进行了比较；我们鉴定了scPDA1、scPDA2和TCGA之间共有的19个属中的12个，并将它们在TCGA中的归一化计数与来自相同样本的相应基因表达值进行了相关性分析。发现了100个与scPDA1和scPDA2细菌细胞类型特异性DEGs重叠的显著细菌-基因相关性(占所有可能比较的9.5%)。就是说</a:t>
            </a:r>
            <a:r>
              <a:rPr lang="en-US" altLang="zh-CN"/>
              <a:t> </a:t>
            </a:r>
            <a:r>
              <a:rPr lang="zh-CN" altLang="en-US"/>
              <a:t>当我们使用差异的自己，他的重叠数量显著的高于随机抽取基因的</a:t>
            </a:r>
            <a:r>
              <a:rPr lang="zh-CN" altLang="en-US"/>
              <a:t>重叠数量。</a:t>
            </a:r>
            <a:endParaRPr lang="zh-CN" altLang="en-US"/>
          </a:p>
          <a:p>
            <a:endParaRPr lang="zh-CN" altLang="en-US"/>
          </a:p>
          <a:p>
            <a:r>
              <a:rPr lang="zh-CN" altLang="en-US"/>
              <a:t>对比scPDA1、scPDA2和TCGA数据之间共享的细菌-基因关联数量的箱线图。关联是根据次采样和样本标签洗牌数据计算的。Wilcoxon测试。</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作者整合了来自scPDA1和scPDA2的注释细胞类型为T细胞数据，做了进一步降维聚类，也就是将</a:t>
            </a:r>
            <a:r>
              <a:rPr lang="en-US" altLang="zh-CN"/>
              <a:t>T</a:t>
            </a:r>
            <a:r>
              <a:rPr lang="zh-CN" altLang="en-US"/>
              <a:t>细胞分为多个</a:t>
            </a:r>
            <a:r>
              <a:rPr lang="zh-CN" altLang="en-US"/>
              <a:t>亚型。</a:t>
            </a:r>
            <a:endParaRPr lang="zh-CN" altLang="en-US"/>
          </a:p>
          <a:p>
            <a:r>
              <a:rPr lang="en-US" altLang="zh-CN"/>
              <a:t>1 </a:t>
            </a:r>
            <a:r>
              <a:rPr lang="zh-CN" altLang="en-US"/>
              <a:t>不同颜色代表细胞来自不同批次的样本。</a:t>
            </a:r>
            <a:r>
              <a:rPr lang="en-US" altLang="zh-CN"/>
              <a:t>2.</a:t>
            </a:r>
            <a:r>
              <a:rPr lang="zh-CN" altLang="en-US"/>
              <a:t>按照细胞亚型划分；</a:t>
            </a:r>
            <a:r>
              <a:rPr lang="en-US" altLang="zh-CN"/>
              <a:t>3.</a:t>
            </a:r>
            <a:r>
              <a:rPr lang="zh-CN" altLang="en-US"/>
              <a:t>按照是否包含细菌</a:t>
            </a:r>
            <a:r>
              <a:rPr lang="en-US" altLang="zh-CN"/>
              <a:t>reads </a:t>
            </a:r>
            <a:r>
              <a:rPr lang="zh-CN" altLang="en-US"/>
              <a:t>划分。</a:t>
            </a:r>
            <a:r>
              <a:rPr lang="en-US" altLang="zh-CN"/>
              <a:t> 4  </a:t>
            </a:r>
            <a:r>
              <a:rPr lang="zh-CN" altLang="en-US"/>
              <a:t>存在细胞与细菌关联的细胞进行费希尔</a:t>
            </a:r>
            <a:r>
              <a:rPr lang="zh-CN" altLang="en-US"/>
              <a:t>精确检验。</a:t>
            </a:r>
            <a:endParaRPr lang="zh-CN" altLang="en-US"/>
          </a:p>
          <a:p>
            <a:r>
              <a:rPr lang="zh-CN" altLang="en-US"/>
              <a:t>监管</a:t>
            </a:r>
            <a:r>
              <a:rPr lang="en-US" altLang="zh-CN"/>
              <a:t>T</a:t>
            </a:r>
            <a:r>
              <a:rPr lang="zh-CN" altLang="en-US"/>
              <a:t>细胞，类似于干细胞，有潜力分化为多个细胞类型。绿色为</a:t>
            </a:r>
            <a:r>
              <a:rPr lang="en-US" altLang="zh-CN"/>
              <a:t> </a:t>
            </a:r>
            <a:r>
              <a:rPr lang="zh-CN" altLang="en-US"/>
              <a:t>记忆</a:t>
            </a:r>
            <a:r>
              <a:rPr lang="en-US" altLang="zh-CN"/>
              <a:t> T</a:t>
            </a:r>
            <a:r>
              <a:rPr lang="zh-CN" altLang="en-US"/>
              <a:t>细胞</a:t>
            </a:r>
            <a:r>
              <a:rPr lang="en-US" altLang="zh-CN"/>
              <a:t> </a:t>
            </a:r>
            <a:r>
              <a:rPr lang="zh-CN" altLang="en-US"/>
              <a:t>橙色为</a:t>
            </a:r>
            <a:r>
              <a:rPr lang="en-US" altLang="zh-CN"/>
              <a:t> </a:t>
            </a:r>
            <a:r>
              <a:rPr lang="zh-CN" altLang="en-US"/>
              <a:t>效应</a:t>
            </a:r>
            <a:r>
              <a:rPr lang="en-US" altLang="zh-CN"/>
              <a:t>T</a:t>
            </a:r>
            <a:r>
              <a:rPr lang="zh-CN" altLang="en-US"/>
              <a:t>细胞。红色为自然杀伤细胞，是一类原生免疫细胞，可以直接杀死肿瘤细胞和感染病毒的细胞，是人体抵御病毒和癌症的重要免疫细胞。第二张图可以看出，</a:t>
            </a:r>
            <a:r>
              <a:rPr lang="en-US" altLang="zh-CN"/>
              <a:t> natural killer </a:t>
            </a:r>
            <a:r>
              <a:rPr lang="zh-CN" altLang="en-US"/>
              <a:t>与</a:t>
            </a:r>
            <a:r>
              <a:rPr lang="en-US" altLang="zh-CN"/>
              <a:t> </a:t>
            </a:r>
            <a:r>
              <a:rPr lang="zh-CN" altLang="en-US"/>
              <a:t>效应</a:t>
            </a:r>
            <a:r>
              <a:rPr lang="en-US" altLang="zh-CN"/>
              <a:t>T </a:t>
            </a:r>
            <a:r>
              <a:rPr lang="zh-CN" altLang="en-US"/>
              <a:t>细胞</a:t>
            </a:r>
            <a:r>
              <a:rPr lang="en-US" altLang="zh-CN"/>
              <a:t> </a:t>
            </a:r>
            <a:r>
              <a:rPr lang="zh-CN" altLang="en-US"/>
              <a:t>很相似。都起到了杀灭异常细胞的</a:t>
            </a:r>
            <a:r>
              <a:rPr lang="zh-CN" altLang="en-US"/>
              <a:t>作用。</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使用刚才的聚类结果，挑选了</a:t>
            </a:r>
            <a:r>
              <a:rPr lang="en-US" altLang="zh-CN"/>
              <a:t>4</a:t>
            </a:r>
            <a:r>
              <a:rPr lang="zh-CN" altLang="en-US"/>
              <a:t>个基因，</a:t>
            </a:r>
            <a:r>
              <a:rPr lang="zh-CN" altLang="en-US"/>
              <a:t>绘制了单基因在不同细胞的表达量可视化统计</a:t>
            </a:r>
            <a:r>
              <a:rPr lang="zh-CN" altLang="en-US"/>
              <a:t>图。</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 </a:t>
            </a:r>
            <a:r>
              <a:rPr lang="zh-CN" altLang="en-US"/>
              <a:t>细胞不同基因的表达量、来自肿瘤的T细胞中有或没有细胞相关细菌的scPDA1和scPDA2 (Wilcoxon试验)共享显著的</a:t>
            </a:r>
            <a:r>
              <a:rPr lang="zh-CN" altLang="en-US"/>
              <a:t>差异基因。条形长度代表平均值log2(折叠变化)。</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DEG pathway </a:t>
            </a:r>
            <a:r>
              <a:rPr lang="zh-CN" altLang="en-US"/>
              <a:t>富集</a:t>
            </a:r>
            <a:r>
              <a:rPr lang="en-US" altLang="zh-CN"/>
              <a:t> bar </a:t>
            </a:r>
            <a:r>
              <a:rPr lang="zh-CN" altLang="en-US"/>
              <a:t>图</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在两个scPDA数据集中广泛的细菌-免疫细胞共定位和与免疫相关信号的关联表明，微生物组影响PDA的免疫反应。我们想知道我们是否可以确定肿瘤微环境中单个T细胞的</a:t>
            </a:r>
            <a:r>
              <a:rPr lang="en-US" altLang="zh-CN"/>
              <a:t>target</a:t>
            </a:r>
            <a:r>
              <a:rPr lang="zh-CN" altLang="en-US"/>
              <a:t>。为了做到这一点，我们构建了一个随机森林模型来区分对已知感染有反应的T细胞和对其他微生物组缺乏肿瘤有反应的T细胞。这里作者利用随机森林模型作为机器学习的算法进行训练。随机森林是一种常用的机器学习算法之一，用于分类和回归问题。它是一种集成学习方法，通过组合多个决策树来构建模型，以提高预测精度和稳定性。随机森林在各种应用场景中都有广泛的应用，如医疗诊断、图像分类、自然语言处理等领域。是一种有监督的</a:t>
            </a:r>
            <a:r>
              <a:rPr lang="zh-CN" altLang="en-US"/>
              <a:t>算法模型</a:t>
            </a:r>
            <a:endParaRPr lang="zh-CN" altLang="en-US"/>
          </a:p>
          <a:p>
            <a:r>
              <a:rPr lang="zh-CN" altLang="en-US"/>
              <a:t>首先，</a:t>
            </a:r>
            <a:r>
              <a:rPr lang="zh-CN" altLang="en-US"/>
              <a:t>作者训练了一个模型，将T细胞分类为具有感染微环境反应(IMER)或肿瘤微环境反应(TMER)，使用的T细胞样本来自脓毒症患者或来自已知具有低微生物组负担的肿瘤和16S-rDNA-seq。作者从五种具有相似的低微生物组负担的癌症类型和代表细菌或真菌感染或刺激的三个数据集中分别采集了10万多个细胞，对该模型进行了测试。</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该图为</a:t>
            </a:r>
            <a:r>
              <a:rPr lang="en-US" altLang="zh-CN"/>
              <a:t>ROC </a:t>
            </a:r>
            <a:r>
              <a:rPr lang="zh-CN" altLang="en-US"/>
              <a:t>曲线图表明在测试数据集上的特殊模型性能。AUC，曲线下面积;IMER：感染微环境反应;TMER，肿瘤微环境反应。插图:模型分配的混淆矩阵。行,预测;列，真值。横轴</a:t>
            </a:r>
            <a:r>
              <a:rPr lang="en-US" altLang="zh-CN"/>
              <a:t> 1- </a:t>
            </a:r>
            <a:r>
              <a:rPr lang="zh-CN" altLang="en-US"/>
              <a:t>特异性，纵轴是</a:t>
            </a:r>
            <a:r>
              <a:rPr lang="zh-CN" altLang="en-US"/>
              <a:t>灵敏度。ROC曲线能够展示在不同分类阈值下分类器的性能。曲线下方的面积（AUC）被广泛用作评估模型性能的指标，AUC值越高表示模型性能越好。</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a:t>
            </a:r>
            <a:r>
              <a:rPr lang="zh-CN" altLang="en-US"/>
              <a:t>作者使用这个模型来识别scPDA1和scPDA2中的IMER和TMER T细胞。在两个PDA队列中，绝大多数T细胞被归类为具有IMER模式(scPDA1, 90% IMER;scPDA2, 92% IMER;图5)。</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我们在有和没有细胞相关细菌的肿瘤中发现了最多的差异基因 (TLL1、CHRDL1、PSCA、DKK1、KLRC2、MEOX1和ADAMTS5)，并利用它们建立了一个梯度增强树模型来分类细菌状态。该模型准确地区分了scPDA1和scPDA2中有或没有细胞相关细菌的</a:t>
            </a:r>
            <a:endParaRPr lang="zh-CN" altLang="en-US"/>
          </a:p>
          <a:p>
            <a:r>
              <a:rPr lang="zh-CN" altLang="en-US"/>
              <a:t>开发一种分类模型，利用7个大块基因表达值预测肿瘤中细胞相关细菌的存在。混淆矩阵表示模型在scPDA1和scPDA2上的分类精度。混淆矩阵（Confusion Matrix）是分类问题中常用的一种评价方法。它将分类器的预测结果与真实结果进行对比，将分类的结果以矩阵的形式展示出来。通常来说，混淆矩阵由真实类别（Actual Class）与预测类别（Predicted Class）构成，分别对应矩阵的行和列。</a:t>
            </a:r>
            <a:endParaRPr lang="zh-CN" altLang="en-US"/>
          </a:p>
          <a:p>
            <a:endParaRPr lang="zh-CN" altLang="en-US"/>
          </a:p>
          <a:p>
            <a:r>
              <a:rPr lang="zh-CN" altLang="en-US"/>
              <a:t>混淆矩阵的四个格子分别代表了真阳性（True Positive，TP）、假阳性（False Positive，FP）、真阴性（True Negative，TN）和假阴性（False Negative，FN）。其中，“真”代表分类器预测结果与真实结果一致，“假”代表分类器预测结果与真实结果不一致。根据这四个格子，我们可以计算出许多分类指标，如准确率、召回率、精确率等，用于评估分类器的性能。</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最后，作者使用该模型预测TCGA、ICGC和CPTAC PDA肿瘤的感染状态，并使用单变量Cox比例风险模型测试与生存的关系。在TCGA和ICGC中，预测的细胞相关细菌的存在与总生存率的显著降低相关(TCGA:风险比[HR] = 2.1, 95%可信区间[CI]: 1.4-3.6, p = 0.006;ICGC: HR = 1.5, 95% CI: 1.1 ~ 2.0, p = 0.019;图5 e)。CPTAC数据集也观察到了同样的趋势，尽管效应量和样本量较小(HR = 1.3, 95% CI: 0.8-2.3, p = 0.35)。这些结果表明，肿瘤微生物组可能在胰腺癌个体亚群中具有临床相关性。</a:t>
            </a:r>
            <a:r>
              <a:rPr lang="en-US" altLang="zh-CN"/>
              <a:t>yes </a:t>
            </a:r>
            <a:r>
              <a:rPr lang="zh-CN" altLang="en-US"/>
              <a:t>为预测有关联的人群生存率，</a:t>
            </a:r>
            <a:r>
              <a:rPr lang="en-US" altLang="zh-CN"/>
              <a:t>no</a:t>
            </a:r>
            <a:r>
              <a:rPr lang="zh-CN" altLang="en-US"/>
              <a:t>为无关联的生存率。</a:t>
            </a:r>
            <a:r>
              <a:rPr lang="en-US" altLang="zh-CN"/>
              <a:t>p</a:t>
            </a:r>
            <a:r>
              <a:rPr lang="zh-CN" altLang="en-US"/>
              <a:t>值为差异的显著性。横轴为</a:t>
            </a:r>
            <a:r>
              <a:rPr lang="zh-CN" altLang="en-US"/>
              <a:t>时间。</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有道给出的翻译</a:t>
            </a:r>
            <a:r>
              <a:rPr lang="en-US" altLang="zh-CN"/>
              <a:t> </a:t>
            </a:r>
            <a:r>
              <a:rPr lang="zh-CN" altLang="en-US"/>
              <a:t>是正确的</a:t>
            </a:r>
            <a:r>
              <a:rPr lang="en-US" altLang="zh-CN"/>
              <a:t> </a:t>
            </a:r>
            <a:r>
              <a:rPr lang="zh-CN" altLang="en-US"/>
              <a:t>但是并不适用</a:t>
            </a:r>
            <a:r>
              <a:rPr lang="zh-CN" altLang="en-US"/>
              <a:t>于文献表达的意思。于是我去问</a:t>
            </a:r>
            <a:r>
              <a:rPr lang="en-US" altLang="zh-CN"/>
              <a:t> </a:t>
            </a:r>
            <a:r>
              <a:rPr lang="zh-CN" altLang="en-US"/>
              <a:t>人工智能</a:t>
            </a:r>
            <a:r>
              <a:rPr lang="en-US" altLang="zh-CN"/>
              <a:t> </a:t>
            </a:r>
            <a:r>
              <a:rPr lang="en-US" altLang="zh-CN"/>
              <a:t>chat GPT</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截止到昨天</a:t>
            </a:r>
            <a:r>
              <a:rPr lang="en-US" altLang="zh-CN"/>
              <a:t> SAHMI </a:t>
            </a:r>
            <a:r>
              <a:rPr lang="zh-CN" altLang="en-US"/>
              <a:t>只有</a:t>
            </a:r>
            <a:r>
              <a:rPr lang="en-US" altLang="zh-CN"/>
              <a:t>25</a:t>
            </a:r>
            <a:r>
              <a:rPr lang="zh-CN" altLang="en-US"/>
              <a:t>个收藏。从收藏量判断暂时学术界还没有推广</a:t>
            </a:r>
            <a:r>
              <a:rPr lang="zh-CN" altLang="en-US"/>
              <a:t>开。</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chat GPT </a:t>
            </a:r>
            <a:r>
              <a:rPr lang="zh-CN" altLang="en-US"/>
              <a:t>给出了一个答案，但是考虑到</a:t>
            </a:r>
            <a:r>
              <a:rPr lang="en-US" altLang="zh-CN"/>
              <a:t> GPT </a:t>
            </a:r>
            <a:r>
              <a:rPr lang="zh-CN" altLang="en-US"/>
              <a:t>有时候也会胡诌，在这里我也区查了一下，确定了</a:t>
            </a:r>
            <a:r>
              <a:rPr lang="zh-CN" altLang="en-US"/>
              <a:t>其含义</a:t>
            </a:r>
            <a:endParaRPr lang="zh-CN" altLang="en-US"/>
          </a:p>
          <a:p>
            <a:endParaRPr lang="zh-CN" altLang="en-US"/>
          </a:p>
          <a:p>
            <a:r>
              <a:rPr lang="zh-CN" altLang="en-US"/>
              <a:t>在这里</a:t>
            </a:r>
            <a:r>
              <a:rPr lang="en-US" altLang="zh-CN"/>
              <a:t> </a:t>
            </a:r>
            <a:r>
              <a:rPr lang="zh-CN" altLang="en-US"/>
              <a:t>还有一个奇怪的点</a:t>
            </a:r>
            <a:r>
              <a:rPr lang="zh-CN" altLang="en-US"/>
              <a:t>是为什么他会直接给出高通量测序中的</a:t>
            </a:r>
            <a:r>
              <a:rPr lang="en-US" altLang="zh-CN"/>
              <a:t> </a:t>
            </a:r>
            <a:r>
              <a:rPr lang="zh-CN" altLang="en-US"/>
              <a:t>该单词的意思？于是我又问了他一个</a:t>
            </a:r>
            <a:r>
              <a:rPr lang="zh-CN" altLang="en-US"/>
              <a:t>问题。</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GPT </a:t>
            </a:r>
            <a:r>
              <a:rPr lang="zh-CN" altLang="en-US"/>
              <a:t>实际上会记录我们的输入内容，从这一点上讲，公司里一些比较保密的数据最好不要让</a:t>
            </a:r>
            <a:r>
              <a:rPr lang="en-US" altLang="zh-CN"/>
              <a:t> GPT </a:t>
            </a:r>
            <a:r>
              <a:rPr lang="zh-CN" altLang="en-US"/>
              <a:t>进行处理。这</a:t>
            </a:r>
            <a:r>
              <a:rPr lang="zh-CN" altLang="en-US"/>
              <a:t>可能也是很多国家</a:t>
            </a:r>
            <a:r>
              <a:rPr lang="en-US" altLang="zh-CN"/>
              <a:t> </a:t>
            </a:r>
            <a:r>
              <a:rPr lang="zh-CN" altLang="en-US"/>
              <a:t>禁用他的</a:t>
            </a:r>
            <a:r>
              <a:rPr lang="zh-CN" altLang="en-US"/>
              <a:t>原因</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跳过</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这里，我们展示了SAHMI在PDA的单细胞分辨率下研究宿主-微生物组相互作用的效用。首先，我们想确定是否可以使用scRNA-seq在人类PDA肿瘤中检测微生物序列，以及它们的档案与不同测序方法的档案相比如何。我们用scRNA-seq和全基因组测序(WGS)分析了4个肿瘤，用RNA-seq和16S-rDNA-seq分析了14个肿瘤和正常邻近组织。所有样品均检出细菌，且两种测序技术测定的细菌分布呈显著相关(Spearman相关系数为，p &lt; 2.2e 16;图1 b)。</a:t>
            </a:r>
            <a:endParaRPr lang="zh-CN" altLang="en-US"/>
          </a:p>
          <a:p>
            <a:r>
              <a:rPr lang="zh-CN" altLang="en-US"/>
              <a:t>用不同技术测序的胰腺肿瘤，散点图显示微生物属和种计数相关性。蓝色虚线，最佳拟合线;斯皮尔曼相关检验;WGS，全基因组测序。</a:t>
            </a:r>
            <a:endParaRPr lang="zh-CN" altLang="en-US"/>
          </a:p>
          <a:p>
            <a:r>
              <a:rPr lang="zh-CN" altLang="en-US"/>
              <a:t>这里的相关性检验使用的是斯皮尔曼系数，而不是皮尔森系数。原因</a:t>
            </a:r>
            <a:r>
              <a:rPr lang="zh-CN" altLang="en-US"/>
              <a:t>是因为。</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图</a:t>
            </a:r>
            <a:r>
              <a:rPr lang="en-US" altLang="zh-CN"/>
              <a:t>1 </a:t>
            </a:r>
            <a:r>
              <a:rPr lang="zh-CN" altLang="en-US"/>
              <a:t>可以使用皮尔森</a:t>
            </a:r>
            <a:r>
              <a:rPr lang="zh-CN" altLang="en-US"/>
              <a:t>系数</a:t>
            </a:r>
            <a:endParaRPr lang="zh-CN" altLang="en-US"/>
          </a:p>
          <a:p>
            <a:r>
              <a:rPr lang="zh-CN" altLang="en-US"/>
              <a:t>图</a:t>
            </a:r>
            <a:r>
              <a:rPr lang="en-US" altLang="zh-CN"/>
              <a:t>2 </a:t>
            </a:r>
            <a:r>
              <a:rPr lang="zh-CN" altLang="en-US"/>
              <a:t>非线性相关会导致相关系数增大，该图点的分布并不符合正态分布，</a:t>
            </a:r>
            <a:r>
              <a:rPr lang="zh-CN" altLang="en-US"/>
              <a:t>不合适</a:t>
            </a:r>
            <a:endParaRPr lang="zh-CN" altLang="en-US"/>
          </a:p>
          <a:p>
            <a:r>
              <a:rPr lang="zh-CN" altLang="en-US"/>
              <a:t>图</a:t>
            </a:r>
            <a:r>
              <a:rPr lang="en-US" altLang="zh-CN"/>
              <a:t>3 </a:t>
            </a:r>
            <a:r>
              <a:rPr lang="en-US" altLang="zh-CN">
                <a:sym typeface="+mn-ea"/>
              </a:rPr>
              <a:t>4 </a:t>
            </a:r>
            <a:r>
              <a:rPr lang="zh-CN" altLang="en-US"/>
              <a:t>异常值，</a:t>
            </a:r>
            <a:r>
              <a:rPr lang="zh-CN" altLang="en-US"/>
              <a:t>离群点严重影响了</a:t>
            </a:r>
            <a:r>
              <a:rPr lang="zh-CN" altLang="en-US"/>
              <a:t>拟合线</a:t>
            </a:r>
            <a:endParaRPr lang="zh-CN" altLang="en-US"/>
          </a:p>
          <a:p>
            <a:r>
              <a:rPr lang="zh-CN" altLang="en-US"/>
              <a:t>图</a:t>
            </a:r>
            <a:r>
              <a:rPr lang="en-US" altLang="zh-CN"/>
              <a:t> 5 </a:t>
            </a:r>
            <a:r>
              <a:rPr lang="zh-CN" altLang="en-US"/>
              <a:t>相关性为</a:t>
            </a:r>
            <a:r>
              <a:rPr lang="en-US" altLang="zh-CN"/>
              <a:t> 0 </a:t>
            </a:r>
            <a:r>
              <a:rPr lang="zh-CN" altLang="en-US"/>
              <a:t>，不符合线性相关，但是符合更复杂的抛物线</a:t>
            </a:r>
            <a:r>
              <a:rPr lang="zh-CN" altLang="en-US"/>
              <a:t>线性相关。</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1.png"/><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资源 6@4x"/>
          <p:cNvPicPr>
            <a:picLocks noChangeAspect="1"/>
          </p:cNvPicPr>
          <p:nvPr userDrawn="1"/>
        </p:nvPicPr>
        <p:blipFill>
          <a:blip r:embed="rId2"/>
          <a:stretch>
            <a:fillRect/>
          </a:stretch>
        </p:blipFill>
        <p:spPr>
          <a:xfrm>
            <a:off x="9593580" y="260985"/>
            <a:ext cx="2177415" cy="238760"/>
          </a:xfrm>
          <a:prstGeom prst="rect">
            <a:avLst/>
          </a:prstGeom>
        </p:spPr>
      </p:pic>
      <p:sp>
        <p:nvSpPr>
          <p:cNvPr id="14" name="文本框 13"/>
          <p:cNvSpPr txBox="1"/>
          <p:nvPr userDrawn="1">
            <p:custDataLst>
              <p:tags r:id="rId3"/>
            </p:custDataLst>
          </p:nvPr>
        </p:nvSpPr>
        <p:spPr>
          <a:xfrm>
            <a:off x="311453" y="6513206"/>
            <a:ext cx="2735877" cy="213995"/>
          </a:xfrm>
          <a:prstGeom prst="rect">
            <a:avLst/>
          </a:prstGeom>
          <a:noFill/>
        </p:spPr>
        <p:txBody>
          <a:bodyPr wrap="square" rtlCol="0">
            <a:spAutoFit/>
          </a:bodyPr>
          <a:lstStyle/>
          <a:p>
            <a:r>
              <a:rPr lang="en-US" altLang="zh-CN" sz="800">
                <a:solidFill>
                  <a:schemeClr val="tx1">
                    <a:lumMod val="65000"/>
                    <a:lumOff val="35000"/>
                  </a:schemeClr>
                </a:solidFill>
                <a:latin typeface="微软雅黑" panose="020B0503020204020204" charset="-122"/>
                <a:ea typeface="微软雅黑" panose="020B0503020204020204" charset="-122"/>
              </a:rPr>
              <a:t>© oebiotech.2023   |   </a:t>
            </a:r>
            <a:r>
              <a:rPr lang="zh-CN" altLang="en-US" sz="800">
                <a:solidFill>
                  <a:schemeClr val="tx1">
                    <a:lumMod val="65000"/>
                    <a:lumOff val="35000"/>
                  </a:schemeClr>
                </a:solidFill>
                <a:latin typeface="微软雅黑" panose="020B0503020204020204" charset="-122"/>
                <a:ea typeface="微软雅黑" panose="020B0503020204020204" charset="-122"/>
              </a:rPr>
              <a:t>上海欧易生物医学科技有限公司 </a:t>
            </a:r>
            <a:endParaRPr lang="zh-CN" altLang="en-US" sz="800">
              <a:solidFill>
                <a:schemeClr val="tx1">
                  <a:lumMod val="65000"/>
                  <a:lumOff val="35000"/>
                </a:schemeClr>
              </a:solidFill>
              <a:latin typeface="微软雅黑" panose="020B0503020204020204" charset="-122"/>
              <a:ea typeface="微软雅黑" panose="020B0503020204020204" charset="-122"/>
            </a:endParaRPr>
          </a:p>
        </p:txBody>
      </p:sp>
      <p:cxnSp>
        <p:nvCxnSpPr>
          <p:cNvPr id="4" name="直接连接符 3"/>
          <p:cNvCxnSpPr/>
          <p:nvPr/>
        </p:nvCxnSpPr>
        <p:spPr>
          <a:xfrm>
            <a:off x="419100" y="6367780"/>
            <a:ext cx="11353800" cy="0"/>
          </a:xfrm>
          <a:prstGeom prst="line">
            <a:avLst/>
          </a:prstGeom>
          <a:ln w="9525">
            <a:gradFill>
              <a:gsLst>
                <a:gs pos="0">
                  <a:srgbClr val="1965DC"/>
                </a:gs>
                <a:gs pos="100000">
                  <a:srgbClr val="7BD732"/>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405" y="6314400"/>
            <a:ext cx="396039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8474" y="6314400"/>
            <a:ext cx="2700266"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60" y="774000"/>
            <a:ext cx="1097388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405" y="6314400"/>
            <a:ext cx="396039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8474" y="6314400"/>
            <a:ext cx="2700266" cy="316800"/>
          </a:xfrm>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918" y="2484000"/>
            <a:ext cx="9800165"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918" y="3560400"/>
            <a:ext cx="9800165"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6" name="文本框 15"/>
          <p:cNvSpPr txBox="1"/>
          <p:nvPr userDrawn="1">
            <p:custDataLst>
              <p:tags r:id="rId2"/>
            </p:custDataLst>
          </p:nvPr>
        </p:nvSpPr>
        <p:spPr>
          <a:xfrm>
            <a:off x="424180" y="266065"/>
            <a:ext cx="3221355" cy="521970"/>
          </a:xfrm>
          <a:prstGeom prst="rect">
            <a:avLst/>
          </a:prstGeom>
          <a:noFill/>
        </p:spPr>
        <p:txBody>
          <a:bodyPr wrap="square" rtlCol="0">
            <a:spAutoFit/>
          </a:bodyPr>
          <a:lstStyle/>
          <a:p>
            <a:r>
              <a:rPr lang="zh-CN" altLang="en-US" sz="2800" spc="300">
                <a:solidFill>
                  <a:srgbClr val="595959"/>
                </a:solidFill>
                <a:uFillTx/>
                <a:latin typeface="思源黑体 Regular" panose="020B0500000000000000" charset="-122"/>
                <a:ea typeface="思源黑体 Regular" panose="020B0500000000000000" charset="-122"/>
              </a:rPr>
              <a:t>输入页面标题</a:t>
            </a:r>
            <a:endParaRPr lang="zh-CN" altLang="en-US" sz="2800" spc="300">
              <a:solidFill>
                <a:srgbClr val="595959"/>
              </a:solidFill>
              <a:uFillTx/>
              <a:latin typeface="思源黑体 Regular" panose="020B0500000000000000" charset="-122"/>
              <a:ea typeface="思源黑体 Regular" panose="020B0500000000000000" charset="-122"/>
            </a:endParaRPr>
          </a:p>
        </p:txBody>
      </p:sp>
      <p:pic>
        <p:nvPicPr>
          <p:cNvPr id="7" name="图片 6" descr="资源 6@4x"/>
          <p:cNvPicPr>
            <a:picLocks noChangeAspect="1"/>
          </p:cNvPicPr>
          <p:nvPr userDrawn="1">
            <p:custDataLst>
              <p:tags r:id="rId3"/>
            </p:custDataLst>
          </p:nvPr>
        </p:nvPicPr>
        <p:blipFill>
          <a:blip r:embed="rId4"/>
          <a:stretch>
            <a:fillRect/>
          </a:stretch>
        </p:blipFill>
        <p:spPr>
          <a:xfrm>
            <a:off x="424180" y="6552576"/>
            <a:ext cx="1590040" cy="174625"/>
          </a:xfrm>
          <a:prstGeom prst="rect">
            <a:avLst/>
          </a:prstGeom>
        </p:spPr>
      </p:pic>
      <p:sp>
        <p:nvSpPr>
          <p:cNvPr id="14" name="文本框 13"/>
          <p:cNvSpPr txBox="1"/>
          <p:nvPr userDrawn="1">
            <p:custDataLst>
              <p:tags r:id="rId5"/>
            </p:custDataLst>
          </p:nvPr>
        </p:nvSpPr>
        <p:spPr>
          <a:xfrm>
            <a:off x="9134813" y="6513206"/>
            <a:ext cx="2735877" cy="213995"/>
          </a:xfrm>
          <a:prstGeom prst="rect">
            <a:avLst/>
          </a:prstGeom>
          <a:noFill/>
        </p:spPr>
        <p:txBody>
          <a:bodyPr wrap="square" rtlCol="0">
            <a:spAutoFit/>
          </a:bodyPr>
          <a:lstStyle/>
          <a:p>
            <a:r>
              <a:rPr lang="en-US" altLang="zh-CN" sz="800">
                <a:solidFill>
                  <a:schemeClr val="tx1">
                    <a:lumMod val="65000"/>
                    <a:lumOff val="35000"/>
                  </a:schemeClr>
                </a:solidFill>
                <a:latin typeface="微软雅黑" panose="020B0503020204020204" charset="-122"/>
                <a:ea typeface="微软雅黑" panose="020B0503020204020204" charset="-122"/>
              </a:rPr>
              <a:t>© oebiotech.2023   |   </a:t>
            </a:r>
            <a:r>
              <a:rPr lang="zh-CN" altLang="en-US" sz="800">
                <a:solidFill>
                  <a:schemeClr val="tx1">
                    <a:lumMod val="65000"/>
                    <a:lumOff val="35000"/>
                  </a:schemeClr>
                </a:solidFill>
                <a:latin typeface="微软雅黑" panose="020B0503020204020204" charset="-122"/>
                <a:ea typeface="微软雅黑" panose="020B0503020204020204" charset="-122"/>
              </a:rPr>
              <a:t>上海欧易生物医学科技有限公司 </a:t>
            </a:r>
            <a:endParaRPr lang="zh-CN" altLang="en-US" sz="800">
              <a:solidFill>
                <a:schemeClr val="tx1">
                  <a:lumMod val="65000"/>
                  <a:lumOff val="35000"/>
                </a:schemeClr>
              </a:solidFill>
              <a:latin typeface="微软雅黑" panose="020B0503020204020204" charset="-122"/>
              <a:ea typeface="微软雅黑" panose="020B0503020204020204" charset="-122"/>
            </a:endParaRPr>
          </a:p>
        </p:txBody>
      </p:sp>
      <p:cxnSp>
        <p:nvCxnSpPr>
          <p:cNvPr id="8" name="直接连接符 7"/>
          <p:cNvCxnSpPr/>
          <p:nvPr userDrawn="1">
            <p:custDataLst>
              <p:tags r:id="rId6"/>
            </p:custDataLst>
          </p:nvPr>
        </p:nvCxnSpPr>
        <p:spPr>
          <a:xfrm>
            <a:off x="530225" y="1091565"/>
            <a:ext cx="748030" cy="0"/>
          </a:xfrm>
          <a:prstGeom prst="line">
            <a:avLst/>
          </a:prstGeom>
          <a:ln w="41275" cap="rnd">
            <a:gradFill>
              <a:gsLst>
                <a:gs pos="0">
                  <a:srgbClr val="1965DC"/>
                </a:gs>
                <a:gs pos="100000">
                  <a:srgbClr val="7BD732"/>
                </a:gs>
              </a:gsLst>
              <a:lin ang="0" scaled="0"/>
            </a:gradFill>
          </a:ln>
        </p:spPr>
        <p:style>
          <a:lnRef idx="1">
            <a:schemeClr val="accent1"/>
          </a:lnRef>
          <a:fillRef idx="0">
            <a:schemeClr val="accent1"/>
          </a:fillRef>
          <a:effectRef idx="0">
            <a:schemeClr val="accent1"/>
          </a:effectRef>
          <a:fontRef idx="minor">
            <a:schemeClr val="tx1"/>
          </a:fontRef>
        </p:style>
      </p:cxnSp>
      <p:sp>
        <p:nvSpPr>
          <p:cNvPr id="23" name="矩形 22"/>
          <p:cNvSpPr/>
          <p:nvPr userDrawn="1">
            <p:custDataLst>
              <p:tags r:id="rId7"/>
            </p:custDataLst>
          </p:nvPr>
        </p:nvSpPr>
        <p:spPr>
          <a:xfrm>
            <a:off x="8980170" y="3726815"/>
            <a:ext cx="2790190" cy="2075815"/>
          </a:xfrm>
          <a:prstGeom prst="rect">
            <a:avLst/>
          </a:prstGeom>
          <a:solidFill>
            <a:srgbClr val="ED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userDrawn="1">
            <p:custDataLst>
              <p:tags r:id="rId8"/>
            </p:custDataLst>
          </p:nvPr>
        </p:nvSpPr>
        <p:spPr>
          <a:xfrm>
            <a:off x="8980805" y="1559560"/>
            <a:ext cx="2790190" cy="2075815"/>
          </a:xfrm>
          <a:prstGeom prst="rect">
            <a:avLst/>
          </a:prstGeom>
          <a:solidFill>
            <a:srgbClr val="ED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custDataLst>
              <p:tags r:id="rId9"/>
            </p:custDataLst>
          </p:nvPr>
        </p:nvSpPr>
        <p:spPr>
          <a:xfrm>
            <a:off x="6096000" y="3726815"/>
            <a:ext cx="2790190" cy="2075815"/>
          </a:xfrm>
          <a:prstGeom prst="rect">
            <a:avLst/>
          </a:prstGeom>
          <a:solidFill>
            <a:srgbClr val="ED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custDataLst>
              <p:tags r:id="rId10"/>
            </p:custDataLst>
          </p:nvPr>
        </p:nvSpPr>
        <p:spPr>
          <a:xfrm>
            <a:off x="6096635" y="1559560"/>
            <a:ext cx="2790190" cy="2075815"/>
          </a:xfrm>
          <a:prstGeom prst="rect">
            <a:avLst/>
          </a:prstGeom>
          <a:solidFill>
            <a:srgbClr val="ED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userDrawn="1">
            <p:custDataLst>
              <p:tags r:id="rId11"/>
            </p:custDataLst>
          </p:nvPr>
        </p:nvSpPr>
        <p:spPr>
          <a:xfrm>
            <a:off x="7145655" y="2444750"/>
            <a:ext cx="859155" cy="425450"/>
          </a:xfrm>
          <a:prstGeom prst="rect">
            <a:avLst/>
          </a:prstGeom>
          <a:noFill/>
        </p:spPr>
        <p:txBody>
          <a:bodyPr wrap="square" rtlCol="0">
            <a:spAutoFit/>
          </a:bodyPr>
          <a:lstStyle/>
          <a:p>
            <a:pPr>
              <a:lnSpc>
                <a:spcPts val="2600"/>
              </a:lnSpc>
            </a:pPr>
            <a:r>
              <a:rPr kumimoji="1" lang="zh-CN" altLang="en-US" sz="2600">
                <a:solidFill>
                  <a:srgbClr val="D2D2D2"/>
                </a:solidFill>
                <a:latin typeface="兰亭黑-简 中黑" charset="-122"/>
                <a:ea typeface="兰亭黑-简 中黑" charset="-122"/>
                <a:cs typeface="Gotham Bold" charset="0"/>
              </a:rPr>
              <a:t>图片</a:t>
            </a:r>
            <a:endParaRPr kumimoji="1" lang="en-US" altLang="zh-CN" sz="2600" dirty="0">
              <a:solidFill>
                <a:srgbClr val="D2D2D2"/>
              </a:solidFill>
              <a:latin typeface="兰亭黑-简 中黑" charset="-122"/>
              <a:ea typeface="兰亭黑-简 中黑" charset="-122"/>
              <a:cs typeface="Gotham Bold" charset="0"/>
            </a:endParaRPr>
          </a:p>
        </p:txBody>
      </p:sp>
      <p:sp>
        <p:nvSpPr>
          <p:cNvPr id="12" name="文本框 11"/>
          <p:cNvSpPr txBox="1"/>
          <p:nvPr userDrawn="1">
            <p:custDataLst>
              <p:tags r:id="rId12"/>
            </p:custDataLst>
          </p:nvPr>
        </p:nvSpPr>
        <p:spPr>
          <a:xfrm>
            <a:off x="7145847" y="4551998"/>
            <a:ext cx="859158" cy="425758"/>
          </a:xfrm>
          <a:prstGeom prst="rect">
            <a:avLst/>
          </a:prstGeom>
          <a:noFill/>
        </p:spPr>
        <p:txBody>
          <a:bodyPr wrap="square" rtlCol="0">
            <a:spAutoFit/>
          </a:bodyPr>
          <a:lstStyle/>
          <a:p>
            <a:pPr>
              <a:lnSpc>
                <a:spcPts val="2600"/>
              </a:lnSpc>
            </a:pPr>
            <a:r>
              <a:rPr kumimoji="1" lang="zh-CN" altLang="en-US" sz="2600">
                <a:solidFill>
                  <a:srgbClr val="D2D2D2"/>
                </a:solidFill>
                <a:latin typeface="兰亭黑-简 中黑" charset="-122"/>
                <a:ea typeface="兰亭黑-简 中黑" charset="-122"/>
                <a:cs typeface="Gotham Bold" charset="0"/>
              </a:rPr>
              <a:t>图片</a:t>
            </a:r>
            <a:endParaRPr kumimoji="1" lang="en-US" altLang="zh-CN" sz="2600" dirty="0">
              <a:solidFill>
                <a:srgbClr val="D2D2D2"/>
              </a:solidFill>
              <a:latin typeface="兰亭黑-简 中黑" charset="-122"/>
              <a:ea typeface="兰亭黑-简 中黑" charset="-122"/>
              <a:cs typeface="Gotham Bold" charset="0"/>
            </a:endParaRPr>
          </a:p>
        </p:txBody>
      </p:sp>
      <p:sp>
        <p:nvSpPr>
          <p:cNvPr id="13" name="文本框 12"/>
          <p:cNvSpPr txBox="1"/>
          <p:nvPr userDrawn="1">
            <p:custDataLst>
              <p:tags r:id="rId13"/>
            </p:custDataLst>
          </p:nvPr>
        </p:nvSpPr>
        <p:spPr>
          <a:xfrm>
            <a:off x="9945370" y="4551998"/>
            <a:ext cx="859158" cy="425758"/>
          </a:xfrm>
          <a:prstGeom prst="rect">
            <a:avLst/>
          </a:prstGeom>
          <a:noFill/>
        </p:spPr>
        <p:txBody>
          <a:bodyPr wrap="square" rtlCol="0">
            <a:spAutoFit/>
          </a:bodyPr>
          <a:lstStyle/>
          <a:p>
            <a:pPr>
              <a:lnSpc>
                <a:spcPts val="2600"/>
              </a:lnSpc>
            </a:pPr>
            <a:r>
              <a:rPr kumimoji="1" lang="zh-CN" altLang="en-US" sz="2600">
                <a:solidFill>
                  <a:srgbClr val="D2D2D2"/>
                </a:solidFill>
                <a:latin typeface="兰亭黑-简 中黑" charset="-122"/>
                <a:ea typeface="兰亭黑-简 中黑" charset="-122"/>
                <a:cs typeface="Gotham Bold" charset="0"/>
              </a:rPr>
              <a:t>图片</a:t>
            </a:r>
            <a:endParaRPr kumimoji="1" lang="en-US" altLang="zh-CN" sz="2600" dirty="0">
              <a:solidFill>
                <a:srgbClr val="D2D2D2"/>
              </a:solidFill>
              <a:latin typeface="兰亭黑-简 中黑" charset="-122"/>
              <a:ea typeface="兰亭黑-简 中黑" charset="-122"/>
              <a:cs typeface="Gotham Bold" charset="0"/>
            </a:endParaRPr>
          </a:p>
        </p:txBody>
      </p:sp>
      <p:sp>
        <p:nvSpPr>
          <p:cNvPr id="25" name="文本框 24"/>
          <p:cNvSpPr txBox="1"/>
          <p:nvPr userDrawn="1">
            <p:custDataLst>
              <p:tags r:id="rId14"/>
            </p:custDataLst>
          </p:nvPr>
        </p:nvSpPr>
        <p:spPr>
          <a:xfrm>
            <a:off x="9945370" y="2444750"/>
            <a:ext cx="859155" cy="425450"/>
          </a:xfrm>
          <a:prstGeom prst="rect">
            <a:avLst/>
          </a:prstGeom>
          <a:noFill/>
        </p:spPr>
        <p:txBody>
          <a:bodyPr wrap="square" rtlCol="0">
            <a:spAutoFit/>
          </a:bodyPr>
          <a:lstStyle/>
          <a:p>
            <a:pPr>
              <a:lnSpc>
                <a:spcPts val="2600"/>
              </a:lnSpc>
            </a:pPr>
            <a:r>
              <a:rPr kumimoji="1" lang="zh-CN" altLang="en-US" sz="2600">
                <a:solidFill>
                  <a:srgbClr val="D2D2D2"/>
                </a:solidFill>
                <a:latin typeface="兰亭黑-简 中黑" charset="-122"/>
                <a:ea typeface="兰亭黑-简 中黑" charset="-122"/>
                <a:cs typeface="Gotham Bold" charset="0"/>
              </a:rPr>
              <a:t>图片</a:t>
            </a:r>
            <a:endParaRPr kumimoji="1" lang="en-US" altLang="zh-CN" sz="2600" dirty="0">
              <a:solidFill>
                <a:srgbClr val="D2D2D2"/>
              </a:solidFill>
              <a:latin typeface="兰亭黑-简 中黑" charset="-122"/>
              <a:ea typeface="兰亭黑-简 中黑" charset="-122"/>
              <a:cs typeface="Gotham Bold" charset="0"/>
            </a:endParaRPr>
          </a:p>
        </p:txBody>
      </p:sp>
      <p:sp>
        <p:nvSpPr>
          <p:cNvPr id="15" name="文本框 14"/>
          <p:cNvSpPr txBox="1"/>
          <p:nvPr userDrawn="1">
            <p:custDataLst>
              <p:tags r:id="rId15"/>
            </p:custDataLst>
          </p:nvPr>
        </p:nvSpPr>
        <p:spPr>
          <a:xfrm>
            <a:off x="424180" y="1559560"/>
            <a:ext cx="5106035" cy="3091815"/>
          </a:xfrm>
          <a:prstGeom prst="rect">
            <a:avLst/>
          </a:prstGeom>
          <a:noFill/>
        </p:spPr>
        <p:txBody>
          <a:bodyPr wrap="square" rtlCol="0">
            <a:spAutoFit/>
          </a:bodyPr>
          <a:lstStyle/>
          <a:p>
            <a:pPr indent="0" algn="just" fontAlgn="auto">
              <a:lnSpc>
                <a:spcPts val="1800"/>
              </a:lnSpc>
            </a:pPr>
            <a:r>
              <a:rPr lang="zh-CN" dirty="0">
                <a:latin typeface="思源黑体 Regular" panose="020B0500000000000000" charset="-122"/>
                <a:ea typeface="思源黑体 Regular" panose="020B0500000000000000" charset="-122"/>
                <a:cs typeface="思源黑体 Medium" panose="020B0600000000000000" charset="-122"/>
                <a:sym typeface="+mn-ea"/>
              </a:rPr>
              <a:t>输入小标题</a:t>
            </a:r>
            <a:endParaRPr lang="zh-CN" dirty="0">
              <a:solidFill>
                <a:schemeClr val="bg1">
                  <a:lumMod val="50000"/>
                </a:schemeClr>
              </a:solidFill>
              <a:latin typeface="思源黑体 Medium" panose="020B0600000000000000" charset="-122"/>
              <a:ea typeface="思源黑体 Medium" panose="020B0600000000000000" charset="-122"/>
              <a:cs typeface="思源黑体 Medium" panose="020B0600000000000000" charset="-122"/>
            </a:endParaRPr>
          </a:p>
          <a:p>
            <a:pPr indent="0" algn="just" fontAlgn="auto">
              <a:lnSpc>
                <a:spcPts val="1800"/>
              </a:lnSpc>
            </a:pPr>
            <a:endPar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a:p>
            <a:pPr indent="0" algn="just" fontAlgn="auto">
              <a:lnSpc>
                <a:spcPts val="1800"/>
              </a:lnSpc>
            </a:pP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rPr>
              <a:t>此处添加详细文本描述，建议与标题相关并符合整体语言风格，语言描述尽量简洁生动。重点信息可以用</a:t>
            </a:r>
            <a:r>
              <a:rPr lang="zh-CN" sz="1200" dirty="0">
                <a:solidFill>
                  <a:srgbClr val="F57B32"/>
                </a:solidFill>
                <a:latin typeface="思源黑体 Light" panose="020B0300000000000000" charset="-122"/>
                <a:ea typeface="思源黑体 Light" panose="020B0300000000000000" charset="-122"/>
                <a:cs typeface="思源黑体 Medium" panose="020B0600000000000000" charset="-122"/>
              </a:rPr>
              <a:t>活力橙</a:t>
            </a: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标注出来。</a:t>
            </a:r>
            <a:endPar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endParaRPr>
          </a:p>
          <a:p>
            <a:pPr indent="0" algn="just" fontAlgn="auto">
              <a:lnSpc>
                <a:spcPts val="1800"/>
              </a:lnSpc>
            </a:pPr>
            <a:endPar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endParaRPr>
          </a:p>
          <a:p>
            <a:pPr indent="0" algn="just" fontAlgn="auto">
              <a:lnSpc>
                <a:spcPts val="1800"/>
              </a:lnSpc>
            </a:pP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此处添加详细文本描述，建议与标题相关并符合整体语言风格，语言描述尽量简洁生动。重点信息可以用</a:t>
            </a:r>
            <a:r>
              <a:rPr lang="zh-CN" sz="1200" dirty="0">
                <a:solidFill>
                  <a:srgbClr val="F57B32"/>
                </a:solidFill>
                <a:latin typeface="思源黑体 Light" panose="020B0300000000000000" charset="-122"/>
                <a:ea typeface="思源黑体 Light" panose="020B0300000000000000" charset="-122"/>
                <a:cs typeface="思源黑体 Medium" panose="020B0600000000000000" charset="-122"/>
                <a:sym typeface="+mn-ea"/>
              </a:rPr>
              <a:t>活力橙</a:t>
            </a: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标注出来。</a:t>
            </a:r>
            <a:endParaRPr lang="zh-CN" altLang="en-US"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a:p>
            <a:pPr indent="0" algn="just" fontAlgn="auto">
              <a:lnSpc>
                <a:spcPts val="1800"/>
              </a:lnSpc>
            </a:pPr>
            <a:endParaRPr lang="zh-CN" altLang="en-US"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a:p>
            <a:pPr indent="0" algn="just" fontAlgn="auto">
              <a:lnSpc>
                <a:spcPts val="1800"/>
              </a:lnSpc>
            </a:pP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此处添加详细文本描述，建议与标题相关并符合整体语言风格，语言描述尽量简洁生动。重点信息可以用</a:t>
            </a:r>
            <a:r>
              <a:rPr lang="zh-CN" sz="1200" dirty="0">
                <a:solidFill>
                  <a:srgbClr val="F57B32"/>
                </a:solidFill>
                <a:latin typeface="思源黑体 Light" panose="020B0300000000000000" charset="-122"/>
                <a:ea typeface="思源黑体 Light" panose="020B0300000000000000" charset="-122"/>
                <a:cs typeface="思源黑体 Medium" panose="020B0600000000000000" charset="-122"/>
                <a:sym typeface="+mn-ea"/>
              </a:rPr>
              <a:t>活力橙</a:t>
            </a: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标注出来。</a:t>
            </a:r>
            <a:endParaRPr lang="zh-CN" altLang="en-US"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a:p>
            <a:pPr indent="0" algn="just" fontAlgn="auto">
              <a:lnSpc>
                <a:spcPts val="1800"/>
              </a:lnSpc>
            </a:pPr>
            <a:endParaRPr lang="zh-CN" altLang="en-US"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a:p>
            <a:pPr indent="0" algn="just" fontAlgn="auto">
              <a:lnSpc>
                <a:spcPts val="1800"/>
              </a:lnSpc>
            </a:pP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此处添加详细文本描述，建议与标题相关并符合整体语言风格，语言描述尽量简洁生动。重点信息可以用</a:t>
            </a:r>
            <a:r>
              <a:rPr lang="zh-CN" sz="1200" dirty="0">
                <a:solidFill>
                  <a:srgbClr val="F57B32"/>
                </a:solidFill>
                <a:latin typeface="思源黑体 Light" panose="020B0300000000000000" charset="-122"/>
                <a:ea typeface="思源黑体 Light" panose="020B0300000000000000" charset="-122"/>
                <a:cs typeface="思源黑体 Medium" panose="020B0600000000000000" charset="-122"/>
                <a:sym typeface="+mn-ea"/>
              </a:rPr>
              <a:t>活力橙</a:t>
            </a:r>
            <a:r>
              <a:rPr lang="zh-CN"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sym typeface="+mn-ea"/>
              </a:rPr>
              <a:t>标注出来。</a:t>
            </a:r>
            <a:endParaRPr lang="zh-CN" altLang="en-US" sz="1200" dirty="0">
              <a:solidFill>
                <a:schemeClr val="bg1">
                  <a:lumMod val="50000"/>
                </a:schemeClr>
              </a:solidFill>
              <a:latin typeface="思源黑体 Light" panose="020B0300000000000000" charset="-122"/>
              <a:ea typeface="思源黑体 Light" panose="020B0300000000000000" charset="-122"/>
              <a:cs typeface="思源黑体 Medium" panose="020B0600000000000000"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996" y="3848400"/>
            <a:ext cx="7769565"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996" y="4615200"/>
            <a:ext cx="7769565"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405" y="6314400"/>
            <a:ext cx="396039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60" y="608400"/>
            <a:ext cx="1097028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60" y="1501200"/>
            <a:ext cx="517731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2231" y="1501200"/>
            <a:ext cx="517731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116405" y="6314400"/>
            <a:ext cx="3960390" cy="3168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60" y="608400"/>
            <a:ext cx="1097028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60" y="1429200"/>
            <a:ext cx="5342926"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60" y="1854000"/>
            <a:ext cx="5342926"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6364" y="1421729"/>
            <a:ext cx="5342926"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6364" y="1854000"/>
            <a:ext cx="5342926"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116405" y="6314400"/>
            <a:ext cx="396039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60" y="608400"/>
            <a:ext cx="1097028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405" y="6314400"/>
            <a:ext cx="3960390" cy="3168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405" y="6314400"/>
            <a:ext cx="396039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90" y="1555115"/>
            <a:ext cx="5233550"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1025" y="1555200"/>
            <a:ext cx="5227715"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a:xfrm>
            <a:off x="612060" y="6314400"/>
            <a:ext cx="2700266" cy="3168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a:xfrm>
            <a:off x="4116405" y="6314400"/>
            <a:ext cx="3960390" cy="316800"/>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8878474" y="6314400"/>
            <a:ext cx="2700266" cy="316800"/>
          </a:xfrm>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a:xfrm>
            <a:off x="608460" y="608400"/>
            <a:ext cx="10970280" cy="705600"/>
          </a:xfr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5808" y="914400"/>
            <a:ext cx="1044103"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90" y="914400"/>
            <a:ext cx="9170103"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612060" y="6314400"/>
            <a:ext cx="2700266"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405" y="6314400"/>
            <a:ext cx="396039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8474" y="6314400"/>
            <a:ext cx="2700266"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tags" Target="../tags/tag6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9" name="矩形 8"/>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2"/>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tags" Target="../tags/tag62.xml"/><Relationship Id="rId14" Type="http://schemas.openxmlformats.org/officeDocument/2006/relationships/slideLayout" Target="../slideLayouts/slideLayout1.xml"/><Relationship Id="rId13" Type="http://schemas.openxmlformats.org/officeDocument/2006/relationships/tags" Target="../tags/tag69.xml"/><Relationship Id="rId12" Type="http://schemas.openxmlformats.org/officeDocument/2006/relationships/image" Target="../media/image6.png"/><Relationship Id="rId11" Type="http://schemas.openxmlformats.org/officeDocument/2006/relationships/tags" Target="../tags/tag68.xml"/><Relationship Id="rId10" Type="http://schemas.openxmlformats.org/officeDocument/2006/relationships/image" Target="../media/image5.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92.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94.xml"/><Relationship Id="rId2" Type="http://schemas.openxmlformats.org/officeDocument/2006/relationships/image" Target="../media/image16.png"/><Relationship Id="rId1" Type="http://schemas.openxmlformats.org/officeDocument/2006/relationships/tags" Target="../tags/tag93.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18.png"/><Relationship Id="rId1" Type="http://schemas.openxmlformats.org/officeDocument/2006/relationships/tags" Target="../tags/tag95.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98.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tags" Target="../tags/tag100.xml"/><Relationship Id="rId2" Type="http://schemas.openxmlformats.org/officeDocument/2006/relationships/image" Target="../media/image20.png"/><Relationship Id="rId1" Type="http://schemas.openxmlformats.org/officeDocument/2006/relationships/tags" Target="../tags/tag99.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tags" Target="../tags/tag102.xml"/><Relationship Id="rId2" Type="http://schemas.openxmlformats.org/officeDocument/2006/relationships/image" Target="../media/image21.png"/><Relationship Id="rId1" Type="http://schemas.openxmlformats.org/officeDocument/2006/relationships/tags" Target="../tags/tag101.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tags" Target="../tags/tag104.xml"/><Relationship Id="rId2" Type="http://schemas.openxmlformats.org/officeDocument/2006/relationships/image" Target="../media/image22.png"/><Relationship Id="rId1" Type="http://schemas.openxmlformats.org/officeDocument/2006/relationships/tags" Target="../tags/tag10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tags" Target="../tags/tag106.xml"/><Relationship Id="rId2" Type="http://schemas.openxmlformats.org/officeDocument/2006/relationships/image" Target="../media/image23.png"/><Relationship Id="rId1" Type="http://schemas.openxmlformats.org/officeDocument/2006/relationships/tags" Target="../tags/tag10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tags" Target="../tags/tag108.xml"/><Relationship Id="rId2" Type="http://schemas.openxmlformats.org/officeDocument/2006/relationships/image" Target="../media/image24.png"/><Relationship Id="rId1" Type="http://schemas.openxmlformats.org/officeDocument/2006/relationships/tags" Target="../tags/tag10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tags" Target="../tags/tag110.xml"/><Relationship Id="rId2" Type="http://schemas.openxmlformats.org/officeDocument/2006/relationships/image" Target="../media/image25.png"/><Relationship Id="rId1" Type="http://schemas.openxmlformats.org/officeDocument/2006/relationships/tags" Target="../tags/tag109.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71.xml"/><Relationship Id="rId2" Type="http://schemas.openxmlformats.org/officeDocument/2006/relationships/image" Target="../media/image7.png"/><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tags" Target="../tags/tag112.xml"/><Relationship Id="rId2" Type="http://schemas.openxmlformats.org/officeDocument/2006/relationships/image" Target="../media/image26.png"/><Relationship Id="rId1" Type="http://schemas.openxmlformats.org/officeDocument/2006/relationships/tags" Target="../tags/tag11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tags" Target="../tags/tag114.xml"/><Relationship Id="rId2" Type="http://schemas.openxmlformats.org/officeDocument/2006/relationships/image" Target="../media/image27.png"/><Relationship Id="rId1" Type="http://schemas.openxmlformats.org/officeDocument/2006/relationships/tags" Target="../tags/tag113.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115.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tags" Target="../tags/tag117.xml"/><Relationship Id="rId2" Type="http://schemas.openxmlformats.org/officeDocument/2006/relationships/image" Target="../media/image29.png"/><Relationship Id="rId1" Type="http://schemas.openxmlformats.org/officeDocument/2006/relationships/tags" Target="../tags/tag116.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tags" Target="../tags/tag119.xml"/><Relationship Id="rId2" Type="http://schemas.openxmlformats.org/officeDocument/2006/relationships/image" Target="../media/image30.png"/><Relationship Id="rId1" Type="http://schemas.openxmlformats.org/officeDocument/2006/relationships/tags" Target="../tags/tag118.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tags" Target="../tags/tag121.xml"/><Relationship Id="rId2" Type="http://schemas.openxmlformats.org/officeDocument/2006/relationships/image" Target="../media/image31.png"/><Relationship Id="rId1" Type="http://schemas.openxmlformats.org/officeDocument/2006/relationships/tags" Target="../tags/tag120.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image" Target="../media/image32.png"/><Relationship Id="rId1" Type="http://schemas.openxmlformats.org/officeDocument/2006/relationships/tags" Target="../tags/tag122.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tags" Target="../tags/tag126.xml"/><Relationship Id="rId2" Type="http://schemas.openxmlformats.org/officeDocument/2006/relationships/image" Target="../media/image33.png"/><Relationship Id="rId1" Type="http://schemas.openxmlformats.org/officeDocument/2006/relationships/tags" Target="../tags/tag125.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tags" Target="../tags/tag128.xml"/><Relationship Id="rId2" Type="http://schemas.openxmlformats.org/officeDocument/2006/relationships/image" Target="../media/image34.png"/><Relationship Id="rId1" Type="http://schemas.openxmlformats.org/officeDocument/2006/relationships/tags" Target="../tags/tag127.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tags" Target="../tags/tag130.xml"/><Relationship Id="rId2" Type="http://schemas.openxmlformats.org/officeDocument/2006/relationships/image" Target="../media/image35.png"/><Relationship Id="rId1" Type="http://schemas.openxmlformats.org/officeDocument/2006/relationships/tags" Target="../tags/tag129.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73.xml"/><Relationship Id="rId2" Type="http://schemas.openxmlformats.org/officeDocument/2006/relationships/image" Target="../media/image8.png"/><Relationship Id="rId1" Type="http://schemas.openxmlformats.org/officeDocument/2006/relationships/tags" Target="../tags/tag7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tags" Target="../tags/tag132.xml"/><Relationship Id="rId2" Type="http://schemas.openxmlformats.org/officeDocument/2006/relationships/image" Target="../media/image36.png"/><Relationship Id="rId1" Type="http://schemas.openxmlformats.org/officeDocument/2006/relationships/tags" Target="../tags/tag131.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tags" Target="../tags/tag134.xml"/><Relationship Id="rId2" Type="http://schemas.openxmlformats.org/officeDocument/2006/relationships/image" Target="../media/image37.png"/><Relationship Id="rId1" Type="http://schemas.openxmlformats.org/officeDocument/2006/relationships/tags" Target="../tags/tag133.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tags" Target="../tags/tag136.xml"/><Relationship Id="rId2" Type="http://schemas.openxmlformats.org/officeDocument/2006/relationships/image" Target="../media/image38.png"/><Relationship Id="rId1" Type="http://schemas.openxmlformats.org/officeDocument/2006/relationships/tags" Target="../tags/tag135.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tags" Target="../tags/tag138.xml"/><Relationship Id="rId2" Type="http://schemas.openxmlformats.org/officeDocument/2006/relationships/image" Target="../media/image39.png"/><Relationship Id="rId1" Type="http://schemas.openxmlformats.org/officeDocument/2006/relationships/tags" Target="../tags/tag137.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tags" Target="../tags/tag140.xml"/><Relationship Id="rId2" Type="http://schemas.openxmlformats.org/officeDocument/2006/relationships/image" Target="../media/image40.png"/><Relationship Id="rId1" Type="http://schemas.openxmlformats.org/officeDocument/2006/relationships/tags" Target="../tags/tag139.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tags" Target="../tags/tag142.xml"/><Relationship Id="rId2" Type="http://schemas.openxmlformats.org/officeDocument/2006/relationships/image" Target="../media/image41.png"/><Relationship Id="rId1" Type="http://schemas.openxmlformats.org/officeDocument/2006/relationships/tags" Target="../tags/tag141.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tags" Target="../tags/tag144.xml"/><Relationship Id="rId2" Type="http://schemas.openxmlformats.org/officeDocument/2006/relationships/image" Target="../media/image42.png"/><Relationship Id="rId1" Type="http://schemas.openxmlformats.org/officeDocument/2006/relationships/tags" Target="../tags/tag143.xml"/></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1.xml"/><Relationship Id="rId5" Type="http://schemas.openxmlformats.org/officeDocument/2006/relationships/tags" Target="../tags/tag147.xml"/><Relationship Id="rId4" Type="http://schemas.openxmlformats.org/officeDocument/2006/relationships/image" Target="../media/image44.png"/><Relationship Id="rId3" Type="http://schemas.openxmlformats.org/officeDocument/2006/relationships/tags" Target="../tags/tag146.xml"/><Relationship Id="rId2" Type="http://schemas.openxmlformats.org/officeDocument/2006/relationships/image" Target="../media/image43.png"/><Relationship Id="rId1" Type="http://schemas.openxmlformats.org/officeDocument/2006/relationships/tags" Target="../tags/tag145.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tags" Target="../tags/tag149.xml"/><Relationship Id="rId2" Type="http://schemas.openxmlformats.org/officeDocument/2006/relationships/image" Target="../media/image45.png"/><Relationship Id="rId1" Type="http://schemas.openxmlformats.org/officeDocument/2006/relationships/tags" Target="../tags/tag148.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1.xml"/><Relationship Id="rId5" Type="http://schemas.openxmlformats.org/officeDocument/2006/relationships/tags" Target="../tags/tag152.xml"/><Relationship Id="rId4" Type="http://schemas.openxmlformats.org/officeDocument/2006/relationships/image" Target="../media/image47.png"/><Relationship Id="rId3" Type="http://schemas.openxmlformats.org/officeDocument/2006/relationships/tags" Target="../tags/tag151.xml"/><Relationship Id="rId2" Type="http://schemas.openxmlformats.org/officeDocument/2006/relationships/image" Target="../media/image46.png"/><Relationship Id="rId1" Type="http://schemas.openxmlformats.org/officeDocument/2006/relationships/tags" Target="../tags/tag150.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tags" Target="../tags/tag76.xml"/><Relationship Id="rId4" Type="http://schemas.openxmlformats.org/officeDocument/2006/relationships/image" Target="../media/image9.png"/><Relationship Id="rId3" Type="http://schemas.openxmlformats.org/officeDocument/2006/relationships/tags" Target="../tags/tag75.xml"/><Relationship Id="rId2" Type="http://schemas.openxmlformats.org/officeDocument/2006/relationships/image" Target="../media/image7.png"/><Relationship Id="rId1" Type="http://schemas.openxmlformats.org/officeDocument/2006/relationships/tags" Target="../tags/tag74.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tags" Target="../tags/tag154.xml"/><Relationship Id="rId2" Type="http://schemas.openxmlformats.org/officeDocument/2006/relationships/image" Target="../media/image48.png"/><Relationship Id="rId1" Type="http://schemas.openxmlformats.org/officeDocument/2006/relationships/tags" Target="../tags/tag153.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1.xml"/><Relationship Id="rId5" Type="http://schemas.openxmlformats.org/officeDocument/2006/relationships/tags" Target="../tags/tag157.xml"/><Relationship Id="rId4" Type="http://schemas.openxmlformats.org/officeDocument/2006/relationships/image" Target="../media/image50.png"/><Relationship Id="rId3" Type="http://schemas.openxmlformats.org/officeDocument/2006/relationships/tags" Target="../tags/tag156.xml"/><Relationship Id="rId2" Type="http://schemas.openxmlformats.org/officeDocument/2006/relationships/image" Target="../media/image49.png"/><Relationship Id="rId1" Type="http://schemas.openxmlformats.org/officeDocument/2006/relationships/tags" Target="../tags/tag155.xml"/></Relationships>
</file>

<file path=ppt/slides/_rels/slide4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63.xml"/><Relationship Id="rId7" Type="http://schemas.openxmlformats.org/officeDocument/2006/relationships/image" Target="../media/image5.png"/><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3" Type="http://schemas.openxmlformats.org/officeDocument/2006/relationships/slideLayout" Target="../slideLayouts/slideLayout1.xml"/><Relationship Id="rId12" Type="http://schemas.openxmlformats.org/officeDocument/2006/relationships/tags" Target="../tags/tag165.xml"/><Relationship Id="rId11" Type="http://schemas.openxmlformats.org/officeDocument/2006/relationships/image" Target="../media/image6.png"/><Relationship Id="rId10" Type="http://schemas.openxmlformats.org/officeDocument/2006/relationships/tags" Target="../tags/tag164.xml"/><Relationship Id="rId1" Type="http://schemas.openxmlformats.org/officeDocument/2006/relationships/image" Target="../media/image51.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tags" Target="../tags/tag79.xml"/><Relationship Id="rId4" Type="http://schemas.openxmlformats.org/officeDocument/2006/relationships/image" Target="../media/image10.png"/><Relationship Id="rId3" Type="http://schemas.openxmlformats.org/officeDocument/2006/relationships/tags" Target="../tags/tag78.xml"/><Relationship Id="rId2" Type="http://schemas.openxmlformats.org/officeDocument/2006/relationships/image" Target="../media/image7.png"/><Relationship Id="rId1" Type="http://schemas.openxmlformats.org/officeDocument/2006/relationships/tags" Target="../tags/tag77.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xml"/><Relationship Id="rId7" Type="http://schemas.openxmlformats.org/officeDocument/2006/relationships/tags" Target="../tags/tag83.xml"/><Relationship Id="rId6" Type="http://schemas.openxmlformats.org/officeDocument/2006/relationships/image" Target="../media/image12.png"/><Relationship Id="rId5" Type="http://schemas.openxmlformats.org/officeDocument/2006/relationships/tags" Target="../tags/tag82.xml"/><Relationship Id="rId4" Type="http://schemas.openxmlformats.org/officeDocument/2006/relationships/image" Target="../media/image11.png"/><Relationship Id="rId3" Type="http://schemas.openxmlformats.org/officeDocument/2006/relationships/tags" Target="../tags/tag81.xml"/><Relationship Id="rId2" Type="http://schemas.openxmlformats.org/officeDocument/2006/relationships/image" Target="../media/image7.png"/><Relationship Id="rId1" Type="http://schemas.openxmlformats.org/officeDocument/2006/relationships/tags" Target="../tags/tag80.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tags" Target="../tags/tag86.xml"/><Relationship Id="rId4" Type="http://schemas.openxmlformats.org/officeDocument/2006/relationships/image" Target="../media/image14.png"/><Relationship Id="rId3" Type="http://schemas.openxmlformats.org/officeDocument/2006/relationships/tags" Target="../tags/tag85.xml"/><Relationship Id="rId2" Type="http://schemas.openxmlformats.org/officeDocument/2006/relationships/image" Target="../media/image13.png"/><Relationship Id="rId1" Type="http://schemas.openxmlformats.org/officeDocument/2006/relationships/tags" Target="../tags/tag84.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image" Target="../media/image15.png"/><Relationship Id="rId1" Type="http://schemas.openxmlformats.org/officeDocument/2006/relationships/tags" Target="../tags/tag87.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91.xml"/><Relationship Id="rId2" Type="http://schemas.openxmlformats.org/officeDocument/2006/relationships/image" Target="../media/image16.png"/><Relationship Id="rId1" Type="http://schemas.openxmlformats.org/officeDocument/2006/relationships/tags" Target="../tags/tag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3"/>
          <p:cNvPicPr>
            <a:picLocks noChangeAspect="1"/>
          </p:cNvPicPr>
          <p:nvPr/>
        </p:nvPicPr>
        <p:blipFill>
          <a:blip r:embed="rId1"/>
          <a:stretch>
            <a:fillRect/>
          </a:stretch>
        </p:blipFill>
        <p:spPr>
          <a:xfrm>
            <a:off x="635" y="0"/>
            <a:ext cx="12192000" cy="6858000"/>
          </a:xfrm>
          <a:prstGeom prst="rect">
            <a:avLst/>
          </a:prstGeom>
        </p:spPr>
      </p:pic>
      <p:sp>
        <p:nvSpPr>
          <p:cNvPr id="15" name="文本框 14"/>
          <p:cNvSpPr txBox="1"/>
          <p:nvPr>
            <p:custDataLst>
              <p:tags r:id="rId2"/>
            </p:custDataLst>
          </p:nvPr>
        </p:nvSpPr>
        <p:spPr>
          <a:xfrm>
            <a:off x="266065" y="2024380"/>
            <a:ext cx="7464425" cy="1512570"/>
          </a:xfrm>
          <a:prstGeom prst="rect">
            <a:avLst/>
          </a:prstGeom>
          <a:noFill/>
        </p:spPr>
        <p:txBody>
          <a:bodyPr wrap="square" rtlCol="0">
            <a:spAutoFit/>
          </a:bodyPr>
          <a:lstStyle/>
          <a:p>
            <a:pPr indent="0" algn="ctr" fontAlgn="auto">
              <a:lnSpc>
                <a:spcPct val="110000"/>
              </a:lnSpc>
            </a:pPr>
            <a:r>
              <a:rPr kumimoji="1" lang="zh-CN" altLang="en-US" sz="28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Tumor</a:t>
            </a:r>
            <a:r>
              <a:rPr kumimoji="1" lang="en-US" altLang="zh-CN" sz="28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 </a:t>
            </a:r>
            <a:r>
              <a:rPr kumimoji="1" lang="zh-CN" altLang="en-US" sz="28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microbiome links cellular </a:t>
            </a:r>
            <a:endParaRPr kumimoji="1" lang="zh-CN" altLang="en-US" sz="28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endParaRPr>
          </a:p>
          <a:p>
            <a:pPr indent="0" algn="ctr" fontAlgn="auto">
              <a:lnSpc>
                <a:spcPct val="110000"/>
              </a:lnSpc>
            </a:pPr>
            <a:r>
              <a:rPr kumimoji="1" lang="zh-CN" altLang="en-US" sz="28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programs and</a:t>
            </a:r>
            <a:r>
              <a:rPr kumimoji="1" lang="en-US" altLang="zh-CN" sz="28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 </a:t>
            </a:r>
            <a:r>
              <a:rPr kumimoji="1" lang="zh-CN" altLang="en-US" sz="28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immunity </a:t>
            </a:r>
            <a:endParaRPr kumimoji="1" lang="zh-CN" altLang="en-US" sz="28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endParaRPr>
          </a:p>
          <a:p>
            <a:pPr indent="0" algn="ctr" fontAlgn="auto">
              <a:lnSpc>
                <a:spcPct val="110000"/>
              </a:lnSpc>
            </a:pPr>
            <a:r>
              <a:rPr kumimoji="1" lang="zh-CN" altLang="en-US" sz="28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in pancreatic cancer</a:t>
            </a:r>
            <a:endParaRPr kumimoji="1" lang="zh-CN" altLang="en-US" sz="28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endParaRPr>
          </a:p>
        </p:txBody>
      </p:sp>
      <p:pic>
        <p:nvPicPr>
          <p:cNvPr id="19" name="图片 18" descr="未标题-2"/>
          <p:cNvPicPr>
            <a:picLocks noChangeAspect="1"/>
          </p:cNvPicPr>
          <p:nvPr/>
        </p:nvPicPr>
        <p:blipFill>
          <a:blip r:embed="rId3"/>
          <a:stretch>
            <a:fillRect/>
          </a:stretch>
        </p:blipFill>
        <p:spPr>
          <a:xfrm>
            <a:off x="496570" y="3987165"/>
            <a:ext cx="2874010" cy="357505"/>
          </a:xfrm>
          <a:prstGeom prst="rect">
            <a:avLst/>
          </a:prstGeom>
        </p:spPr>
      </p:pic>
      <p:sp>
        <p:nvSpPr>
          <p:cNvPr id="20" name="文本框 19"/>
          <p:cNvSpPr txBox="1"/>
          <p:nvPr>
            <p:custDataLst>
              <p:tags r:id="rId4"/>
            </p:custDataLst>
          </p:nvPr>
        </p:nvSpPr>
        <p:spPr>
          <a:xfrm>
            <a:off x="496263" y="4410075"/>
            <a:ext cx="4064000" cy="368300"/>
          </a:xfrm>
          <a:prstGeom prst="rect">
            <a:avLst/>
          </a:prstGeom>
          <a:noFill/>
        </p:spPr>
        <p:txBody>
          <a:bodyPr wrap="square" rtlCol="0">
            <a:spAutoFit/>
          </a:bodyPr>
          <a:lstStyle/>
          <a:p>
            <a:r>
              <a:rPr lang="zh-CN" altLang="en-US" spc="300">
                <a:solidFill>
                  <a:schemeClr val="bg1"/>
                </a:solidFill>
                <a:uFillTx/>
                <a:latin typeface="思源黑体 Medium" panose="020B0600000000000000" charset="-122"/>
                <a:ea typeface="思源黑体 Medium" panose="020B0600000000000000" charset="-122"/>
                <a:cs typeface="思源黑体 Medium" panose="020B0600000000000000" charset="-122"/>
              </a:rPr>
              <a:t>郑福兴</a:t>
            </a:r>
            <a:r>
              <a:rPr lang="en-US" altLang="zh-CN" spc="300">
                <a:solidFill>
                  <a:schemeClr val="bg1"/>
                </a:solidFill>
                <a:uFillTx/>
                <a:latin typeface="思源黑体 Medium" panose="020B0600000000000000" charset="-122"/>
                <a:ea typeface="思源黑体 Medium" panose="020B0600000000000000" charset="-122"/>
                <a:cs typeface="思源黑体 Medium" panose="020B0600000000000000" charset="-122"/>
              </a:rPr>
              <a:t> · </a:t>
            </a:r>
            <a:r>
              <a:rPr lang="zh-CN" altLang="en-US" spc="300">
                <a:solidFill>
                  <a:schemeClr val="bg1"/>
                </a:solidFill>
                <a:uFillTx/>
                <a:latin typeface="思源黑体 Medium" panose="020B0600000000000000" charset="-122"/>
                <a:ea typeface="思源黑体 Medium" panose="020B0600000000000000" charset="-122"/>
                <a:cs typeface="思源黑体 Medium" panose="020B0600000000000000" charset="-122"/>
              </a:rPr>
              <a:t>生信</a:t>
            </a:r>
            <a:r>
              <a:rPr lang="zh-CN" altLang="en-US" spc="300">
                <a:solidFill>
                  <a:schemeClr val="bg1"/>
                </a:solidFill>
                <a:uFillTx/>
                <a:latin typeface="思源黑体 Medium" panose="020B0600000000000000" charset="-122"/>
                <a:ea typeface="思源黑体 Medium" panose="020B0600000000000000" charset="-122"/>
                <a:cs typeface="思源黑体 Medium" panose="020B0600000000000000" charset="-122"/>
              </a:rPr>
              <a:t>部</a:t>
            </a:r>
            <a:endParaRPr lang="zh-CN" altLang="en-US" spc="300">
              <a:solidFill>
                <a:schemeClr val="bg1"/>
              </a:solidFill>
              <a:uFillTx/>
              <a:latin typeface="思源黑体 Medium" panose="020B0600000000000000" charset="-122"/>
              <a:ea typeface="思源黑体 Medium" panose="020B0600000000000000" charset="-122"/>
              <a:cs typeface="思源黑体 Medium" panose="020B0600000000000000" charset="-122"/>
            </a:endParaRPr>
          </a:p>
        </p:txBody>
      </p:sp>
      <p:sp>
        <p:nvSpPr>
          <p:cNvPr id="25" name="文本框 24"/>
          <p:cNvSpPr txBox="1"/>
          <p:nvPr>
            <p:custDataLst>
              <p:tags r:id="rId5"/>
            </p:custDataLst>
          </p:nvPr>
        </p:nvSpPr>
        <p:spPr>
          <a:xfrm>
            <a:off x="7829550" y="6291580"/>
            <a:ext cx="2114550" cy="213995"/>
          </a:xfrm>
          <a:prstGeom prst="rect">
            <a:avLst/>
          </a:prstGeom>
          <a:noFill/>
        </p:spPr>
        <p:txBody>
          <a:bodyPr wrap="square" rtlCol="0">
            <a:spAutoFit/>
          </a:bodyPr>
          <a:lstStyle/>
          <a:p>
            <a:r>
              <a:rPr lang="zh-CN" altLang="en-US" sz="800" spc="300">
                <a:solidFill>
                  <a:schemeClr val="bg1"/>
                </a:solidFill>
                <a:uFillTx/>
                <a:latin typeface="思源黑体 Light" panose="020B0300000000000000" charset="-122"/>
                <a:ea typeface="思源黑体 Light" panose="020B0300000000000000" charset="-122"/>
              </a:rPr>
              <a:t>欧易旗下子公司</a:t>
            </a:r>
            <a:endParaRPr lang="zh-CN" altLang="en-US" sz="800" spc="300">
              <a:solidFill>
                <a:schemeClr val="bg1"/>
              </a:solidFill>
              <a:uFillTx/>
              <a:latin typeface="思源黑体 Light" panose="020B0300000000000000" charset="-122"/>
              <a:ea typeface="思源黑体 Light" panose="020B0300000000000000" charset="-122"/>
            </a:endParaRPr>
          </a:p>
        </p:txBody>
      </p:sp>
      <p:grpSp>
        <p:nvGrpSpPr>
          <p:cNvPr id="2" name="组合 1"/>
          <p:cNvGrpSpPr/>
          <p:nvPr/>
        </p:nvGrpSpPr>
        <p:grpSpPr>
          <a:xfrm>
            <a:off x="594995" y="6356985"/>
            <a:ext cx="654050" cy="99060"/>
            <a:chOff x="937" y="10011"/>
            <a:chExt cx="1030" cy="156"/>
          </a:xfrm>
        </p:grpSpPr>
        <p:sp>
          <p:nvSpPr>
            <p:cNvPr id="26" name="椭圆 25"/>
            <p:cNvSpPr/>
            <p:nvPr/>
          </p:nvSpPr>
          <p:spPr>
            <a:xfrm>
              <a:off x="937" y="10011"/>
              <a:ext cx="156" cy="156"/>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6"/>
              </p:custDataLst>
            </p:nvPr>
          </p:nvSpPr>
          <p:spPr>
            <a:xfrm>
              <a:off x="1374" y="10011"/>
              <a:ext cx="156" cy="156"/>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custDataLst>
                <p:tags r:id="rId7"/>
              </p:custDataLst>
            </p:nvPr>
          </p:nvSpPr>
          <p:spPr>
            <a:xfrm>
              <a:off x="1811" y="10011"/>
              <a:ext cx="156" cy="156"/>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9" name="图片 28" descr="资源 2@4x"/>
          <p:cNvPicPr>
            <a:picLocks noChangeAspect="1"/>
          </p:cNvPicPr>
          <p:nvPr>
            <p:custDataLst>
              <p:tags r:id="rId8"/>
            </p:custDataLst>
          </p:nvPr>
        </p:nvPicPr>
        <p:blipFill>
          <a:blip r:embed="rId9"/>
          <a:stretch>
            <a:fillRect/>
          </a:stretch>
        </p:blipFill>
        <p:spPr>
          <a:xfrm>
            <a:off x="9141621" y="537210"/>
            <a:ext cx="2629374" cy="288000"/>
          </a:xfrm>
          <a:prstGeom prst="rect">
            <a:avLst/>
          </a:prstGeom>
        </p:spPr>
      </p:pic>
      <p:pic>
        <p:nvPicPr>
          <p:cNvPr id="32" name="图片 31" descr="图层 8"/>
          <p:cNvPicPr>
            <a:picLocks noChangeAspect="1"/>
          </p:cNvPicPr>
          <p:nvPr/>
        </p:nvPicPr>
        <p:blipFill>
          <a:blip r:embed="rId10"/>
          <a:stretch>
            <a:fillRect/>
          </a:stretch>
        </p:blipFill>
        <p:spPr>
          <a:xfrm>
            <a:off x="9070930" y="6237275"/>
            <a:ext cx="2700065" cy="255600"/>
          </a:xfrm>
          <a:prstGeom prst="rect">
            <a:avLst/>
          </a:prstGeom>
        </p:spPr>
      </p:pic>
      <p:pic>
        <p:nvPicPr>
          <p:cNvPr id="33" name="图片 32" descr="OE-LOGO-优化"/>
          <p:cNvPicPr>
            <a:picLocks noChangeAspect="1"/>
          </p:cNvPicPr>
          <p:nvPr>
            <p:custDataLst>
              <p:tags r:id="rId11"/>
            </p:custDataLst>
          </p:nvPr>
        </p:nvPicPr>
        <p:blipFill>
          <a:blip r:embed="rId12"/>
          <a:stretch>
            <a:fillRect/>
          </a:stretch>
        </p:blipFill>
        <p:spPr>
          <a:xfrm>
            <a:off x="496263" y="496570"/>
            <a:ext cx="1681480" cy="443865"/>
          </a:xfrm>
          <a:prstGeom prst="rect">
            <a:avLst/>
          </a:prstGeom>
        </p:spPr>
      </p:pic>
    </p:spTree>
    <p:custDataLst>
      <p:tags r:id="rId1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200714205344543"/>
          <p:cNvPicPr>
            <a:picLocks noChangeAspect="1"/>
          </p:cNvPicPr>
          <p:nvPr/>
        </p:nvPicPr>
        <p:blipFill>
          <a:blip r:embed="rId1"/>
          <a:srcRect b="58486"/>
          <a:stretch>
            <a:fillRect/>
          </a:stretch>
        </p:blipFill>
        <p:spPr>
          <a:xfrm>
            <a:off x="789305" y="2210435"/>
            <a:ext cx="10267315" cy="2415540"/>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rcRect l="45280"/>
          <a:stretch>
            <a:fillRect/>
          </a:stretch>
        </p:blipFill>
        <p:spPr>
          <a:xfrm>
            <a:off x="2312035" y="1688465"/>
            <a:ext cx="7567930" cy="3095625"/>
          </a:xfrm>
          <a:prstGeom prst="rect">
            <a:avLst/>
          </a:prstGeom>
        </p:spPr>
      </p:pic>
      <p:sp>
        <p:nvSpPr>
          <p:cNvPr id="2" name="文本框 1"/>
          <p:cNvSpPr txBox="1"/>
          <p:nvPr/>
        </p:nvSpPr>
        <p:spPr>
          <a:xfrm>
            <a:off x="3048000" y="706755"/>
            <a:ext cx="6096000" cy="460375"/>
          </a:xfrm>
          <a:prstGeom prst="rect">
            <a:avLst/>
          </a:prstGeom>
          <a:noFill/>
        </p:spPr>
        <p:txBody>
          <a:bodyPr wrap="square" rtlCol="0" anchor="t">
            <a:spAutoFit/>
          </a:bodyPr>
          <a:p>
            <a:pPr algn="ctr"/>
            <a:r>
              <a:rPr lang="en-US" altLang="zh-CN" sz="2400">
                <a:sym typeface="+mn-ea"/>
              </a:rPr>
              <a:t>Fig 1</a:t>
            </a:r>
            <a:endParaRPr lang="en-US" altLang="zh-CN" sz="2400">
              <a:sym typeface="+mn-ea"/>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37490" y="2078355"/>
            <a:ext cx="11716385" cy="2306955"/>
          </a:xfrm>
          <a:prstGeom prst="rect">
            <a:avLst/>
          </a:prstGeom>
        </p:spPr>
      </p:pic>
      <p:sp>
        <p:nvSpPr>
          <p:cNvPr id="3" name="文本框 2"/>
          <p:cNvSpPr txBox="1"/>
          <p:nvPr>
            <p:custDataLst>
              <p:tags r:id="rId3"/>
            </p:custDataLst>
          </p:nvPr>
        </p:nvSpPr>
        <p:spPr>
          <a:xfrm>
            <a:off x="3048000" y="706755"/>
            <a:ext cx="6096000" cy="460375"/>
          </a:xfrm>
          <a:prstGeom prst="rect">
            <a:avLst/>
          </a:prstGeom>
          <a:noFill/>
        </p:spPr>
        <p:txBody>
          <a:bodyPr wrap="square" rtlCol="0" anchor="t">
            <a:spAutoFit/>
          </a:bodyPr>
          <a:p>
            <a:pPr algn="ctr"/>
            <a:r>
              <a:rPr lang="en-US" altLang="zh-CN" sz="2400">
                <a:sym typeface="+mn-ea"/>
              </a:rPr>
              <a:t>Fig 1</a:t>
            </a:r>
            <a:endParaRPr lang="en-US" altLang="zh-CN" sz="2400">
              <a:sym typeface="+mn-ea"/>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tretch>
            <a:fillRect/>
          </a:stretch>
        </p:blipFill>
        <p:spPr>
          <a:xfrm>
            <a:off x="3279775" y="1464945"/>
            <a:ext cx="5633085" cy="3927475"/>
          </a:xfrm>
          <a:prstGeom prst="rect">
            <a:avLst/>
          </a:prstGeom>
          <a:noFill/>
          <a:ln w="9525">
            <a:noFill/>
          </a:ln>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684905" y="1615440"/>
            <a:ext cx="3796665" cy="362712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349500" y="1459865"/>
            <a:ext cx="7493000" cy="3938270"/>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776345" y="1348740"/>
            <a:ext cx="4638675" cy="4160520"/>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021965" y="1216025"/>
            <a:ext cx="6148705" cy="4426585"/>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891280" y="1179830"/>
            <a:ext cx="4409440" cy="4682490"/>
          </a:xfrm>
          <a:prstGeom prst="rect">
            <a:avLst/>
          </a:prstGeom>
        </p:spPr>
      </p:pic>
      <p:sp>
        <p:nvSpPr>
          <p:cNvPr id="3" name="文本框 2"/>
          <p:cNvSpPr txBox="1"/>
          <p:nvPr/>
        </p:nvSpPr>
        <p:spPr>
          <a:xfrm>
            <a:off x="3048000" y="657860"/>
            <a:ext cx="6096000" cy="521970"/>
          </a:xfrm>
          <a:prstGeom prst="rect">
            <a:avLst/>
          </a:prstGeom>
          <a:noFill/>
        </p:spPr>
        <p:txBody>
          <a:bodyPr wrap="square" rtlCol="0" anchor="t">
            <a:spAutoFit/>
          </a:bodyPr>
          <a:p>
            <a:pPr algn="ctr"/>
            <a:r>
              <a:rPr lang="en-US" altLang="zh-CN" sz="2800">
                <a:sym typeface="+mn-ea"/>
              </a:rPr>
              <a:t>Fig 2 </a:t>
            </a:r>
            <a:endParaRPr lang="en-US" altLang="zh-CN" sz="2800">
              <a:sym typeface="+mn-ea"/>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4118610" y="802005"/>
            <a:ext cx="3514725" cy="5253990"/>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sp>
        <p:nvSpPr>
          <p:cNvPr id="2" name="文本框 1"/>
          <p:cNvSpPr txBox="1"/>
          <p:nvPr/>
        </p:nvSpPr>
        <p:spPr>
          <a:xfrm>
            <a:off x="426085" y="1428750"/>
            <a:ext cx="11425555" cy="3784600"/>
          </a:xfrm>
          <a:prstGeom prst="rect">
            <a:avLst/>
          </a:prstGeom>
          <a:noFill/>
        </p:spPr>
        <p:txBody>
          <a:bodyPr wrap="square" rtlCol="0" anchor="t">
            <a:spAutoFit/>
          </a:bodyPr>
          <a:p>
            <a:r>
              <a:rPr lang="zh-CN" altLang="en-US" sz="2000"/>
              <a:t>Microorganisms are detected in multiple cancer types, including in putatively sterile organs, but the contexts in which they influence oncogenesis or anti-tumor responses in humans remain unclear.   We recently developed single-cell analysis of host-microbiome interactions (</a:t>
            </a:r>
            <a:r>
              <a:rPr lang="zh-CN" altLang="en-US" sz="2000">
                <a:solidFill>
                  <a:srgbClr val="FF0000"/>
                </a:solidFill>
              </a:rPr>
              <a:t>SAHMI</a:t>
            </a:r>
            <a:r>
              <a:rPr lang="zh-CN" altLang="en-US" sz="2000"/>
              <a:t>), a computational pipeline to recover and denoise microbial signals from single-cell sequencing of host tissues.   Here we use SAHMI to interrogate tumor-microbiome interactions in two human pancreatic cancer cohorts.   We identify somatic-cell-associated bacteria in a subset of tumors and their near absence in nonmalignant tissues.   These bacteria predominantly pair with tumor cells, and their presence is associated with cell-type-specific gene expression and pathway activities, including cell motility and immune signaling.   Modeling results indicate that tumor-infiltrating lymphocytes closely resemble T cells from infected tissue.   Finally, using multiple independent datasets, a signature of cell-associated bacteria predicts clinical prognosis.   Tumor-microbiome crosstalk may modulate tumorigenesis in pancreatic cancer with implications for clinical management.</a:t>
            </a:r>
            <a:endParaRPr lang="zh-CN" altLang="en-US" sz="2000"/>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609850" y="1371600"/>
            <a:ext cx="6972300" cy="411480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009775" y="1323975"/>
            <a:ext cx="8172450" cy="4210050"/>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1"/>
          <a:stretch>
            <a:fillRect/>
          </a:stretch>
        </p:blipFill>
        <p:spPr>
          <a:xfrm>
            <a:off x="2159000" y="882650"/>
            <a:ext cx="7493000" cy="4711700"/>
          </a:xfrm>
          <a:prstGeom prst="rect">
            <a:avLst/>
          </a:prstGeom>
          <a:noFill/>
          <a:ln w="9525">
            <a:noFill/>
          </a:ln>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019425" y="1385570"/>
            <a:ext cx="6153150" cy="4086225"/>
          </a:xfrm>
          <a:prstGeom prst="rect">
            <a:avLst/>
          </a:prstGeom>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623945" y="1309370"/>
            <a:ext cx="4943475" cy="4238625"/>
          </a:xfrm>
          <a:prstGeom prst="rect">
            <a:avLst/>
          </a:prstGeom>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671320" y="1351915"/>
            <a:ext cx="8848725" cy="3886200"/>
          </a:xfrm>
          <a:prstGeom prst="rect">
            <a:avLst/>
          </a:prstGeom>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2566670" y="1424305"/>
            <a:ext cx="7058025" cy="4009390"/>
          </a:xfrm>
          <a:prstGeom prst="rect">
            <a:avLst/>
          </a:prstGeom>
        </p:spPr>
      </p:pic>
      <p:sp>
        <p:nvSpPr>
          <p:cNvPr id="3" name="文本框 2"/>
          <p:cNvSpPr txBox="1"/>
          <p:nvPr>
            <p:custDataLst>
              <p:tags r:id="rId3"/>
            </p:custDataLst>
          </p:nvPr>
        </p:nvSpPr>
        <p:spPr>
          <a:xfrm>
            <a:off x="3048000" y="657860"/>
            <a:ext cx="6096000" cy="521970"/>
          </a:xfrm>
          <a:prstGeom prst="rect">
            <a:avLst/>
          </a:prstGeom>
          <a:noFill/>
        </p:spPr>
        <p:txBody>
          <a:bodyPr wrap="square" rtlCol="0" anchor="t">
            <a:spAutoFit/>
          </a:bodyPr>
          <a:p>
            <a:pPr algn="ctr"/>
            <a:r>
              <a:rPr lang="en-US" altLang="zh-CN" sz="2800">
                <a:sym typeface="+mn-ea"/>
              </a:rPr>
              <a:t>Fig 3 </a:t>
            </a:r>
            <a:endParaRPr lang="en-US" altLang="zh-CN" sz="2800">
              <a:sym typeface="+mn-ea"/>
            </a:endParaRPr>
          </a:p>
        </p:txBody>
      </p:sp>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4164965" y="1419225"/>
            <a:ext cx="3861435" cy="4019550"/>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855720" y="1464310"/>
            <a:ext cx="4480560" cy="3930015"/>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4083685" y="395605"/>
            <a:ext cx="4024630" cy="590677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633220" y="1171575"/>
            <a:ext cx="8924925" cy="4514850"/>
          </a:xfrm>
          <a:prstGeom prst="rect">
            <a:avLst/>
          </a:prstGeom>
        </p:spPr>
      </p:pic>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3325495" y="288290"/>
            <a:ext cx="5840730" cy="6049010"/>
          </a:xfrm>
          <a:prstGeom prst="rect">
            <a:avLst/>
          </a:prstGeom>
        </p:spPr>
      </p:pic>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291840" y="1992630"/>
            <a:ext cx="5608955" cy="2872740"/>
          </a:xfrm>
          <a:prstGeom prst="rect">
            <a:avLst/>
          </a:prstGeom>
        </p:spPr>
      </p:pic>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90170" y="1769110"/>
            <a:ext cx="12011660" cy="3319780"/>
          </a:xfrm>
          <a:prstGeom prst="rect">
            <a:avLst/>
          </a:prstGeom>
        </p:spPr>
      </p:pic>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436245" y="2348230"/>
            <a:ext cx="11659870" cy="2494915"/>
          </a:xfrm>
          <a:prstGeom prst="rect">
            <a:avLst/>
          </a:prstGeom>
        </p:spPr>
      </p:pic>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4232910" y="0"/>
            <a:ext cx="3726815" cy="6381750"/>
          </a:xfrm>
          <a:prstGeom prst="rect">
            <a:avLst/>
          </a:prstGeom>
        </p:spPr>
      </p:pic>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924050" y="947420"/>
            <a:ext cx="8343900" cy="4962525"/>
          </a:xfrm>
          <a:prstGeom prst="rect">
            <a:avLst/>
          </a:prstGeom>
        </p:spPr>
      </p:pic>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4757420" y="1485900"/>
            <a:ext cx="2676525" cy="3886200"/>
          </a:xfrm>
          <a:prstGeom prst="rect">
            <a:avLst/>
          </a:prstGeom>
        </p:spPr>
      </p:pic>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861060" y="1022350"/>
            <a:ext cx="4782820" cy="454596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200650" y="2521585"/>
            <a:ext cx="6591935" cy="2509520"/>
          </a:xfrm>
          <a:prstGeom prst="rect">
            <a:avLst/>
          </a:prstGeom>
        </p:spPr>
      </p:pic>
    </p:spTree>
    <p:custDataLst>
      <p:tags r:id="rId5"/>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3176270" y="1771650"/>
            <a:ext cx="5838825" cy="3314700"/>
          </a:xfrm>
          <a:prstGeom prst="rect">
            <a:avLst/>
          </a:prstGeom>
        </p:spPr>
      </p:pic>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546225" y="875030"/>
            <a:ext cx="3608070" cy="510730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5693410" y="2355215"/>
            <a:ext cx="5124450" cy="2343150"/>
          </a:xfrm>
          <a:prstGeom prst="rect">
            <a:avLst/>
          </a:prstGeom>
        </p:spPr>
      </p:pic>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869565" y="253365"/>
            <a:ext cx="5749290" cy="5749290"/>
          </a:xfrm>
          <a:prstGeom prst="rect">
            <a:avLst/>
          </a:prstGeom>
        </p:spPr>
      </p:pic>
      <p:sp>
        <p:nvSpPr>
          <p:cNvPr id="4" name="文本框 3"/>
          <p:cNvSpPr txBox="1"/>
          <p:nvPr/>
        </p:nvSpPr>
        <p:spPr>
          <a:xfrm>
            <a:off x="8684260" y="2753360"/>
            <a:ext cx="3442970" cy="922020"/>
          </a:xfrm>
          <a:prstGeom prst="rect">
            <a:avLst/>
          </a:prstGeom>
          <a:noFill/>
        </p:spPr>
        <p:txBody>
          <a:bodyPr wrap="square" rtlCol="0" anchor="t">
            <a:spAutoFit/>
          </a:bodyPr>
          <a:p>
            <a:r>
              <a:rPr lang="zh-CN" altLang="en-US"/>
              <a:t>Tumor Resident Intracellular Microbiota Promotes Metastatic Colonization in Breast Cancer</a:t>
            </a:r>
            <a:endParaRPr lang="zh-CN" altLang="en-US"/>
          </a:p>
        </p:txBody>
      </p:sp>
    </p:spTree>
    <p:custDataLst>
      <p:tags r:id="rId5"/>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937895" y="1362075"/>
            <a:ext cx="10315575" cy="4133850"/>
          </a:xfrm>
          <a:prstGeom prst="rect">
            <a:avLst/>
          </a:prstGeom>
        </p:spPr>
      </p:pic>
    </p:spTree>
    <p:custDataLst>
      <p:tags r:id="rId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175260"/>
            <a:ext cx="6096000" cy="368300"/>
          </a:xfrm>
          <a:prstGeom prst="rect">
            <a:avLst/>
          </a:prstGeom>
          <a:noFill/>
        </p:spPr>
        <p:txBody>
          <a:bodyPr wrap="square" rtlCol="0" anchor="t">
            <a:spAutoFit/>
          </a:bodyPr>
          <a:p>
            <a:pPr algn="ctr"/>
            <a:r>
              <a:rPr lang="zh-CN" altLang="en-US"/>
              <a:t>https://github.com/sjdlabgroup/SAHMI</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141220" y="683260"/>
            <a:ext cx="7171055" cy="549084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5309235" y="235585"/>
            <a:ext cx="4152900" cy="447675"/>
          </a:xfrm>
          <a:prstGeom prst="rect">
            <a:avLst/>
          </a:prstGeom>
        </p:spPr>
      </p:pic>
    </p:spTree>
    <p:custDataLst>
      <p:tags r:id="rId5"/>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4"/>
          <p:cNvPicPr>
            <a:picLocks noChangeAspect="1"/>
          </p:cNvPicPr>
          <p:nvPr/>
        </p:nvPicPr>
        <p:blipFill>
          <a:blip r:embed="rId1"/>
          <a:stretch>
            <a:fillRect/>
          </a:stretch>
        </p:blipFill>
        <p:spPr>
          <a:xfrm>
            <a:off x="0" y="0"/>
            <a:ext cx="12192000" cy="6858000"/>
          </a:xfrm>
          <a:prstGeom prst="rect">
            <a:avLst/>
          </a:prstGeom>
        </p:spPr>
      </p:pic>
      <p:sp>
        <p:nvSpPr>
          <p:cNvPr id="15" name="文本框 14"/>
          <p:cNvSpPr txBox="1"/>
          <p:nvPr>
            <p:custDataLst>
              <p:tags r:id="rId2"/>
            </p:custDataLst>
          </p:nvPr>
        </p:nvSpPr>
        <p:spPr>
          <a:xfrm>
            <a:off x="410538" y="2089683"/>
            <a:ext cx="5489803" cy="1715770"/>
          </a:xfrm>
          <a:prstGeom prst="rect">
            <a:avLst/>
          </a:prstGeom>
          <a:noFill/>
        </p:spPr>
        <p:txBody>
          <a:bodyPr wrap="square" rtlCol="0">
            <a:spAutoFit/>
          </a:bodyPr>
          <a:lstStyle/>
          <a:p>
            <a:pPr indent="0" fontAlgn="auto">
              <a:lnSpc>
                <a:spcPct val="110000"/>
              </a:lnSpc>
            </a:pPr>
            <a:r>
              <a:rPr kumimoji="1" lang="zh-CN" altLang="en-US" sz="96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rPr>
              <a:t>感谢聆听</a:t>
            </a:r>
            <a:endParaRPr kumimoji="1" lang="zh-CN" altLang="en-US" sz="9600" b="1" kern="1500" spc="300" dirty="0">
              <a:solidFill>
                <a:schemeClr val="bg1"/>
              </a:solidFill>
              <a:uFillTx/>
              <a:latin typeface="思源黑体 Medium" panose="020B0600000000000000" charset="-122"/>
              <a:ea typeface="思源黑体 Medium" panose="020B0600000000000000" charset="-122"/>
              <a:cs typeface="思源黑体 Bold" panose="020B0800000000000000" charset="-122"/>
            </a:endParaRPr>
          </a:p>
        </p:txBody>
      </p:sp>
      <p:sp>
        <p:nvSpPr>
          <p:cNvPr id="17" name="文本框 16"/>
          <p:cNvSpPr txBox="1"/>
          <p:nvPr/>
        </p:nvSpPr>
        <p:spPr>
          <a:xfrm>
            <a:off x="410845" y="3928745"/>
            <a:ext cx="4064000" cy="368300"/>
          </a:xfrm>
          <a:prstGeom prst="rect">
            <a:avLst/>
          </a:prstGeom>
          <a:noFill/>
        </p:spPr>
        <p:txBody>
          <a:bodyPr wrap="square" rtlCol="0">
            <a:spAutoFit/>
          </a:bodyPr>
          <a:lstStyle/>
          <a:p>
            <a:r>
              <a:rPr lang="en-US" altLang="zh-CN">
                <a:solidFill>
                  <a:schemeClr val="bg1"/>
                </a:solidFill>
                <a:latin typeface="思源黑体 Medium" panose="020B0600000000000000" charset="-122"/>
                <a:ea typeface="思源黑体 Medium" panose="020B0600000000000000" charset="-122"/>
                <a:sym typeface="+mn-ea"/>
              </a:rPr>
              <a:t>THANKS FOR LISTENING</a:t>
            </a:r>
            <a:endParaRPr lang="en-US" altLang="zh-CN" spc="300">
              <a:solidFill>
                <a:schemeClr val="bg1"/>
              </a:solidFill>
              <a:uFillTx/>
              <a:latin typeface="思源黑体 Medium" panose="020B0600000000000000" charset="-122"/>
              <a:ea typeface="思源黑体 Medium" panose="020B0600000000000000" charset="-122"/>
              <a:sym typeface="+mn-ea"/>
            </a:endParaRPr>
          </a:p>
        </p:txBody>
      </p:sp>
      <p:sp>
        <p:nvSpPr>
          <p:cNvPr id="26" name="椭圆 25"/>
          <p:cNvSpPr/>
          <p:nvPr/>
        </p:nvSpPr>
        <p:spPr>
          <a:xfrm>
            <a:off x="594995" y="6356985"/>
            <a:ext cx="99060" cy="99060"/>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3"/>
            </p:custDataLst>
          </p:nvPr>
        </p:nvSpPr>
        <p:spPr>
          <a:xfrm>
            <a:off x="872490" y="6356985"/>
            <a:ext cx="99060" cy="99060"/>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custDataLst>
              <p:tags r:id="rId4"/>
            </p:custDataLst>
          </p:nvPr>
        </p:nvSpPr>
        <p:spPr>
          <a:xfrm>
            <a:off x="1149985" y="6356985"/>
            <a:ext cx="99060" cy="99060"/>
          </a:xfrm>
          <a:prstGeom prst="ellipse">
            <a:avLst/>
          </a:prstGeom>
          <a:solidFill>
            <a:srgbClr val="8DC2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5"/>
            </p:custDataLst>
          </p:nvPr>
        </p:nvSpPr>
        <p:spPr>
          <a:xfrm>
            <a:off x="7829550" y="6291580"/>
            <a:ext cx="2114550" cy="213995"/>
          </a:xfrm>
          <a:prstGeom prst="rect">
            <a:avLst/>
          </a:prstGeom>
          <a:noFill/>
        </p:spPr>
        <p:txBody>
          <a:bodyPr wrap="square" rtlCol="0">
            <a:spAutoFit/>
          </a:bodyPr>
          <a:lstStyle/>
          <a:p>
            <a:r>
              <a:rPr lang="zh-CN" altLang="en-US" sz="800" spc="300">
                <a:solidFill>
                  <a:schemeClr val="bg1"/>
                </a:solidFill>
                <a:uFillTx/>
                <a:latin typeface="思源黑体 Light" panose="020B0300000000000000" charset="-122"/>
                <a:ea typeface="思源黑体 Light" panose="020B0300000000000000" charset="-122"/>
              </a:rPr>
              <a:t>欧易旗下子公司</a:t>
            </a:r>
            <a:endParaRPr lang="zh-CN" altLang="en-US" sz="800" spc="300">
              <a:solidFill>
                <a:schemeClr val="bg1"/>
              </a:solidFill>
              <a:uFillTx/>
              <a:latin typeface="思源黑体 Light" panose="020B0300000000000000" charset="-122"/>
              <a:ea typeface="思源黑体 Light" panose="020B0300000000000000" charset="-122"/>
            </a:endParaRPr>
          </a:p>
        </p:txBody>
      </p:sp>
      <p:pic>
        <p:nvPicPr>
          <p:cNvPr id="5" name="图片 4" descr="图层 8"/>
          <p:cNvPicPr>
            <a:picLocks noChangeAspect="1"/>
          </p:cNvPicPr>
          <p:nvPr>
            <p:custDataLst>
              <p:tags r:id="rId6"/>
            </p:custDataLst>
          </p:nvPr>
        </p:nvPicPr>
        <p:blipFill>
          <a:blip r:embed="rId7"/>
          <a:stretch>
            <a:fillRect/>
          </a:stretch>
        </p:blipFill>
        <p:spPr>
          <a:xfrm>
            <a:off x="9070930" y="6237275"/>
            <a:ext cx="2700065" cy="255600"/>
          </a:xfrm>
          <a:prstGeom prst="rect">
            <a:avLst/>
          </a:prstGeom>
        </p:spPr>
      </p:pic>
      <p:pic>
        <p:nvPicPr>
          <p:cNvPr id="29" name="图片 28" descr="资源 2@4x"/>
          <p:cNvPicPr>
            <a:picLocks noChangeAspect="1"/>
          </p:cNvPicPr>
          <p:nvPr>
            <p:custDataLst>
              <p:tags r:id="rId8"/>
            </p:custDataLst>
          </p:nvPr>
        </p:nvPicPr>
        <p:blipFill>
          <a:blip r:embed="rId9"/>
          <a:stretch>
            <a:fillRect/>
          </a:stretch>
        </p:blipFill>
        <p:spPr>
          <a:xfrm>
            <a:off x="9141621" y="537210"/>
            <a:ext cx="2629374" cy="288000"/>
          </a:xfrm>
          <a:prstGeom prst="rect">
            <a:avLst/>
          </a:prstGeom>
        </p:spPr>
      </p:pic>
      <p:pic>
        <p:nvPicPr>
          <p:cNvPr id="33" name="图片 32" descr="OE-LOGO-优化"/>
          <p:cNvPicPr>
            <a:picLocks noChangeAspect="1"/>
          </p:cNvPicPr>
          <p:nvPr>
            <p:custDataLst>
              <p:tags r:id="rId10"/>
            </p:custDataLst>
          </p:nvPr>
        </p:nvPicPr>
        <p:blipFill>
          <a:blip r:embed="rId11"/>
          <a:stretch>
            <a:fillRect/>
          </a:stretch>
        </p:blipFill>
        <p:spPr>
          <a:xfrm>
            <a:off x="496263" y="496570"/>
            <a:ext cx="1681480" cy="443865"/>
          </a:xfrm>
          <a:prstGeom prst="rect">
            <a:avLst/>
          </a:prstGeom>
        </p:spPr>
      </p:pic>
    </p:spTree>
    <p:custDataLst>
      <p:tags r:id="rId1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14" name="图片 13"/>
          <p:cNvPicPr>
            <a:picLocks noChangeAspect="1"/>
          </p:cNvPicPr>
          <p:nvPr>
            <p:custDataLst>
              <p:tags r:id="rId3"/>
            </p:custDataLst>
          </p:nvPr>
        </p:nvPicPr>
        <p:blipFill>
          <a:blip r:embed="rId4"/>
          <a:stretch>
            <a:fillRect/>
          </a:stretch>
        </p:blipFill>
        <p:spPr>
          <a:xfrm>
            <a:off x="1466215" y="1459865"/>
            <a:ext cx="9259570" cy="3938270"/>
          </a:xfrm>
          <a:prstGeom prst="rect">
            <a:avLst/>
          </a:prstGeom>
        </p:spPr>
      </p:pic>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OE-LOGO-优化---副本"/>
          <p:cNvPicPr>
            <a:picLocks noChangeAspect="1"/>
          </p:cNvPicPr>
          <p:nvPr userDrawn="1">
            <p:custDataLst>
              <p:tags r:id="rId1"/>
            </p:custDataLst>
          </p:nvPr>
        </p:nvPicPr>
        <p:blipFill>
          <a:blip r:embed="rId2"/>
          <a:stretch>
            <a:fillRect/>
          </a:stretch>
        </p:blipFill>
        <p:spPr>
          <a:xfrm>
            <a:off x="426085" y="253365"/>
            <a:ext cx="1292225" cy="288925"/>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938530" y="1127760"/>
            <a:ext cx="10176510" cy="3020060"/>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1576705" y="4479290"/>
            <a:ext cx="9039225" cy="1419225"/>
          </a:xfrm>
          <a:prstGeom prst="rect">
            <a:avLst/>
          </a:prstGeom>
        </p:spPr>
      </p:pic>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931035" y="1187450"/>
            <a:ext cx="8029575" cy="200977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793240" y="3526155"/>
            <a:ext cx="8305800" cy="2105025"/>
          </a:xfrm>
          <a:prstGeom prst="rect">
            <a:avLst/>
          </a:prstGeom>
        </p:spPr>
      </p:pic>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rcRect l="51670"/>
          <a:stretch>
            <a:fillRect/>
          </a:stretch>
        </p:blipFill>
        <p:spPr>
          <a:xfrm>
            <a:off x="2151380" y="3496945"/>
            <a:ext cx="6569075" cy="2619375"/>
          </a:xfrm>
          <a:prstGeom prst="rect">
            <a:avLst/>
          </a:prstGeom>
        </p:spPr>
      </p:pic>
      <p:pic>
        <p:nvPicPr>
          <p:cNvPr id="3" name="图片 2"/>
          <p:cNvPicPr>
            <a:picLocks noChangeAspect="1"/>
          </p:cNvPicPr>
          <p:nvPr>
            <p:custDataLst>
              <p:tags r:id="rId3"/>
            </p:custDataLst>
          </p:nvPr>
        </p:nvPicPr>
        <p:blipFill>
          <a:blip r:embed="rId2"/>
          <a:srcRect r="48428"/>
          <a:stretch>
            <a:fillRect/>
          </a:stretch>
        </p:blipFill>
        <p:spPr>
          <a:xfrm>
            <a:off x="1797050" y="950595"/>
            <a:ext cx="7009765" cy="2619375"/>
          </a:xfrm>
          <a:prstGeom prst="rect">
            <a:avLst/>
          </a:prstGeom>
        </p:spPr>
      </p:pic>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rcRect r="55725"/>
          <a:stretch>
            <a:fillRect/>
          </a:stretch>
        </p:blipFill>
        <p:spPr>
          <a:xfrm>
            <a:off x="2512695" y="1318260"/>
            <a:ext cx="7166610" cy="3623310"/>
          </a:xfrm>
          <a:prstGeom prst="rect">
            <a:avLst/>
          </a:prstGeom>
        </p:spPr>
      </p:pic>
      <p:sp>
        <p:nvSpPr>
          <p:cNvPr id="4" name="文本框 3"/>
          <p:cNvSpPr txBox="1"/>
          <p:nvPr/>
        </p:nvSpPr>
        <p:spPr>
          <a:xfrm>
            <a:off x="3669665" y="5530850"/>
            <a:ext cx="4475480" cy="368300"/>
          </a:xfrm>
          <a:prstGeom prst="rect">
            <a:avLst/>
          </a:prstGeom>
          <a:noFill/>
        </p:spPr>
        <p:txBody>
          <a:bodyPr wrap="square" rtlCol="0">
            <a:spAutoFit/>
          </a:bodyPr>
          <a:p>
            <a:pPr algn="ctr"/>
            <a:r>
              <a:rPr lang="zh-CN" altLang="en-US"/>
              <a:t>斯皮尔曼系数</a:t>
            </a:r>
            <a:endParaRPr lang="zh-CN" altLang="en-US"/>
          </a:p>
        </p:txBody>
      </p:sp>
    </p:spTree>
    <p:custDataLst>
      <p:tags r:id="rId3"/>
    </p:custDataLst>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66.xml><?xml version="1.0" encoding="utf-8"?>
<p:tagLst xmlns:p="http://schemas.openxmlformats.org/presentationml/2006/main">
  <p:tag name="COMMONDATA" val="eyJoZGlkIjoiMDdiNzcxZTcwODhkZDkwYzM2ZTQ5OGE4ZTM4YmY3YjEifQ=="/>
  <p:tag name="KSO_WPP_MARK_KEY" val="bd8a7a6e-a033-4ccf-99c4-a97c5c06823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2.xml><?xml version="1.0" encoding="utf-8"?>
<p:tagLst xmlns:p="http://schemas.openxmlformats.org/presentationml/2006/main">
  <p:tag name="KSO_WM_BEAUTIFY_FLAG" val=""/>
  <p:tag name="KSO_WM_UNIT_PLACING_PICTURE_USER_VIEWPORT" val="{&quot;height&quot;:2382,&quot;width&quot;:16147}"/>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1434</Words>
  <Application>WPS 演示</Application>
  <PresentationFormat>宽屏</PresentationFormat>
  <Paragraphs>30</Paragraphs>
  <Slides>42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42</vt:i4>
      </vt:variant>
    </vt:vector>
  </HeadingPairs>
  <TitlesOfParts>
    <vt:vector size="58" baseType="lpstr">
      <vt:lpstr>Arial</vt:lpstr>
      <vt:lpstr>宋体</vt:lpstr>
      <vt:lpstr>Wingdings</vt:lpstr>
      <vt:lpstr>Wingdings</vt:lpstr>
      <vt:lpstr>微软雅黑</vt:lpstr>
      <vt:lpstr>思源黑体 Regular</vt:lpstr>
      <vt:lpstr>兰亭黑-简 中黑</vt:lpstr>
      <vt:lpstr>黑体</vt:lpstr>
      <vt:lpstr>Gotham Bold</vt:lpstr>
      <vt:lpstr>思源黑体 Medium</vt:lpstr>
      <vt:lpstr>思源黑体 Light</vt:lpstr>
      <vt:lpstr>思源黑体 Bold</vt:lpstr>
      <vt:lpstr>Arial Unicode MS</vt:lpstr>
      <vt:lpstr>Calibri</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WPS_1678084254</cp:lastModifiedBy>
  <cp:revision>536</cp:revision>
  <dcterms:created xsi:type="dcterms:W3CDTF">2019-06-19T02:08:00Z</dcterms:created>
  <dcterms:modified xsi:type="dcterms:W3CDTF">2023-04-18T01:59:13Z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66DFD775F55944FBB70080FCA967C164</vt:lpwstr>
  </property>
</Properties>
</file>